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4"/>
  </p:sldMasterIdLst>
  <p:notesMasterIdLst>
    <p:notesMasterId r:id="rId28"/>
  </p:notesMasterIdLst>
  <p:sldIdLst>
    <p:sldId id="256" r:id="rId5"/>
    <p:sldId id="4193" r:id="rId6"/>
    <p:sldId id="4007" r:id="rId7"/>
    <p:sldId id="4087" r:id="rId8"/>
    <p:sldId id="4086" r:id="rId9"/>
    <p:sldId id="4080" r:id="rId10"/>
    <p:sldId id="4077" r:id="rId11"/>
    <p:sldId id="4085" r:id="rId12"/>
    <p:sldId id="4766" r:id="rId13"/>
    <p:sldId id="4081" r:id="rId14"/>
    <p:sldId id="4195" r:id="rId15"/>
    <p:sldId id="4088" r:id="rId16"/>
    <p:sldId id="4196" r:id="rId17"/>
    <p:sldId id="4095" r:id="rId18"/>
    <p:sldId id="4096" r:id="rId19"/>
    <p:sldId id="4764" r:id="rId20"/>
    <p:sldId id="3658" r:id="rId21"/>
    <p:sldId id="4763" r:id="rId22"/>
    <p:sldId id="4107" r:id="rId23"/>
    <p:sldId id="4108" r:id="rId24"/>
    <p:sldId id="4109" r:id="rId25"/>
    <p:sldId id="4111" r:id="rId26"/>
    <p:sldId id="4210" r:id="rId2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82"/>
    <a:srgbClr val="55C3B9"/>
    <a:srgbClr val="FCB11C"/>
    <a:srgbClr val="B9D5F8"/>
    <a:srgbClr val="0E384C"/>
    <a:srgbClr val="69BFFF"/>
    <a:srgbClr val="11465E"/>
    <a:srgbClr val="104057"/>
    <a:srgbClr val="0F3B4F"/>
    <a:srgbClr val="0E3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6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9C1E5-8895-4B13-89D4-ADC278BCE4BB}" type="datetimeFigureOut">
              <a:rPr lang="it-IT" smtClean="0"/>
              <a:t>26/10/2023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622C7-F409-4535-8C1B-1581099AD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115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622C7-F409-4535-8C1B-1581099AD8C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4649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622C7-F409-4535-8C1B-1581099AD8C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078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622C7-F409-4535-8C1B-1581099AD8C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15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440651-47CC-2444-A2C0-4F02C486C0C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989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440651-47CC-2444-A2C0-4F02C486C0C9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7789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622C7-F409-4535-8C1B-1581099AD8C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663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AA518-C8C1-344B-A42A-BAC48140DDB0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123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622C7-F409-4535-8C1B-1581099AD8C8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5210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n Grande Gruppo Di Studenti Universitari Felici Che Alzano La Mano Su Una  Classe - Fotografie stock e altre immagini di Aula universitaria - iStock">
            <a:extLst>
              <a:ext uri="{FF2B5EF4-FFF2-40B4-BE49-F238E27FC236}">
                <a16:creationId xmlns:a16="http://schemas.microsoft.com/office/drawing/2014/main" id="{AC473B6A-40AE-ADE4-832F-1E12473DAC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413"/>
          <a:stretch/>
        </p:blipFill>
        <p:spPr bwMode="auto">
          <a:xfrm>
            <a:off x="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4D0623AC-85F8-C158-0773-2FDEE1015564}"/>
              </a:ext>
            </a:extLst>
          </p:cNvPr>
          <p:cNvSpPr/>
          <p:nvPr userDrawn="1"/>
        </p:nvSpPr>
        <p:spPr>
          <a:xfrm>
            <a:off x="0" y="5268686"/>
            <a:ext cx="12192000" cy="15893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7471" y="5484101"/>
            <a:ext cx="9144000" cy="1191126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45E0FD7-231D-E883-4F91-6AC7062F53E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3386" y="6042864"/>
            <a:ext cx="1335662" cy="77833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BD1F689-AAE5-C6ED-06E8-C3E831FFC25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125" y="6130636"/>
            <a:ext cx="615136" cy="643747"/>
          </a:xfrm>
          <a:prstGeom prst="rect">
            <a:avLst/>
          </a:prstGeom>
        </p:spPr>
      </p:pic>
      <p:pic>
        <p:nvPicPr>
          <p:cNvPr id="4" name="Google Shape;327;p63">
            <a:extLst>
              <a:ext uri="{FF2B5EF4-FFF2-40B4-BE49-F238E27FC236}">
                <a16:creationId xmlns:a16="http://schemas.microsoft.com/office/drawing/2014/main" id="{8F4E977E-6864-7211-315E-1BB84C740786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r="54492"/>
          <a:stretch/>
        </p:blipFill>
        <p:spPr>
          <a:xfrm>
            <a:off x="305994" y="232182"/>
            <a:ext cx="1222017" cy="10431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2619E7-B180-5400-DA9D-C98FE7C91FFD}"/>
              </a:ext>
            </a:extLst>
          </p:cNvPr>
          <p:cNvSpPr txBox="1"/>
          <p:nvPr userDrawn="1"/>
        </p:nvSpPr>
        <p:spPr>
          <a:xfrm>
            <a:off x="1356996" y="492154"/>
            <a:ext cx="3344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tx2"/>
                </a:solidFill>
              </a:rPr>
              <a:t>SPSE FORMAZIONE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60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D620D16-504A-C143-B8EA-3659F43D6BFE}" type="datetime1">
              <a:rPr lang="it-IT" smtClean="0"/>
              <a:t>26/10/2023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Rettangolo 8"/>
          <p:cNvSpPr/>
          <p:nvPr userDrawn="1"/>
        </p:nvSpPr>
        <p:spPr>
          <a:xfrm>
            <a:off x="0" y="0"/>
            <a:ext cx="2786743" cy="6858000"/>
          </a:xfrm>
          <a:prstGeom prst="rect">
            <a:avLst/>
          </a:prstGeom>
          <a:solidFill>
            <a:srgbClr val="41AEBD">
              <a:alpha val="5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8433A9E-2133-A432-81AB-4C95592996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0669" y="482366"/>
            <a:ext cx="1683220" cy="21354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38344" y="220866"/>
            <a:ext cx="11039283" cy="1110344"/>
          </a:xfrm>
        </p:spPr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3A6319-77F2-4745-BCAF-17B97253FDE4}" type="datetime1">
              <a:rPr lang="it-IT" smtClean="0"/>
              <a:t>26/10/2023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2600" y="6342060"/>
            <a:ext cx="2743200" cy="365125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0" name="Connettore diritto 9"/>
          <p:cNvCxnSpPr>
            <a:cxnSpLocks/>
          </p:cNvCxnSpPr>
          <p:nvPr userDrawn="1"/>
        </p:nvCxnSpPr>
        <p:spPr>
          <a:xfrm>
            <a:off x="1038345" y="1056459"/>
            <a:ext cx="6000509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 userDrawn="1"/>
        </p:nvCxnSpPr>
        <p:spPr>
          <a:xfrm>
            <a:off x="1120000" y="6524623"/>
            <a:ext cx="1022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CF0CBAA1-1903-3C48-08EC-6D953D5261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4171" y="194163"/>
            <a:ext cx="842345" cy="1068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210" y="167378"/>
            <a:ext cx="10081590" cy="1325563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B9AF-3F9C-CA4A-9159-104DF4827EBA}" type="datetime1">
              <a:rPr lang="it-IT" smtClean="0"/>
              <a:t>26/10/2023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90F73F7-2F15-5075-8B6B-EFD5C654F4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655" y="234209"/>
            <a:ext cx="842345" cy="1068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81AE-BF33-2D40-A093-4DC0485E18B7}" type="datetime1">
              <a:rPr lang="it-IT" smtClean="0"/>
              <a:t>26/10/2023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542F010-5397-C490-DF47-F04EC2DD6B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655" y="234209"/>
            <a:ext cx="842345" cy="10686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20000" y="327983"/>
            <a:ext cx="10694139" cy="801589"/>
          </a:xfrm>
        </p:spPr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2600" y="6342060"/>
            <a:ext cx="2743200" cy="365125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0" name="Connettore diritto 9"/>
          <p:cNvCxnSpPr/>
          <p:nvPr userDrawn="1"/>
        </p:nvCxnSpPr>
        <p:spPr>
          <a:xfrm>
            <a:off x="1120000" y="1180760"/>
            <a:ext cx="53231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FDF644F7-7292-F406-7173-48E522CF6B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655" y="234209"/>
            <a:ext cx="842345" cy="106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3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555191C-E8A3-BE4E-ABB1-39773E754B23}"/>
              </a:ext>
            </a:extLst>
          </p:cNvPr>
          <p:cNvSpPr/>
          <p:nvPr userDrawn="1"/>
        </p:nvSpPr>
        <p:spPr>
          <a:xfrm>
            <a:off x="0" y="1096632"/>
            <a:ext cx="12192000" cy="153182"/>
          </a:xfrm>
          <a:prstGeom prst="rect">
            <a:avLst/>
          </a:prstGeom>
          <a:solidFill>
            <a:schemeClr val="tx2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52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7059A1A-8E9C-7045-989F-2133638581D0}"/>
              </a:ext>
            </a:extLst>
          </p:cNvPr>
          <p:cNvSpPr/>
          <p:nvPr userDrawn="1"/>
        </p:nvSpPr>
        <p:spPr>
          <a:xfrm>
            <a:off x="0" y="6502866"/>
            <a:ext cx="12192000" cy="52713"/>
          </a:xfrm>
          <a:prstGeom prst="rect">
            <a:avLst/>
          </a:prstGeom>
          <a:solidFill>
            <a:schemeClr val="tx2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52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egnaposto data 3">
            <a:extLst>
              <a:ext uri="{FF2B5EF4-FFF2-40B4-BE49-F238E27FC236}">
                <a16:creationId xmlns:a16="http://schemas.microsoft.com/office/drawing/2014/main" id="{6F0683DB-7F38-1140-8A33-DF481C7E0F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1526" y="6555581"/>
            <a:ext cx="1653154" cy="302419"/>
          </a:xfrm>
          <a:prstGeom prst="rect">
            <a:avLst/>
          </a:prstGeom>
        </p:spPr>
        <p:txBody>
          <a:bodyPr/>
          <a:lstStyle>
            <a:lvl1pPr>
              <a:defRPr sz="114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1CF2DD5-FD10-914D-8C05-B082E0719EFD}" type="datetime1">
              <a:rPr lang="it-IT" smtClean="0"/>
              <a:t>26/10/2023</a:t>
            </a:fld>
            <a:endParaRPr lang="it-IT" dirty="0"/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C0AD8FDC-B700-714B-A623-A6B07D348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8491" y="6554245"/>
            <a:ext cx="2795020" cy="303755"/>
          </a:xfrm>
          <a:prstGeom prst="rect">
            <a:avLst/>
          </a:prstGeom>
        </p:spPr>
        <p:txBody>
          <a:bodyPr/>
          <a:lstStyle>
            <a:lvl1pPr algn="ctr">
              <a:defRPr sz="114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10" name="Segnaposto numero diapositiva 5">
            <a:extLst>
              <a:ext uri="{FF2B5EF4-FFF2-40B4-BE49-F238E27FC236}">
                <a16:creationId xmlns:a16="http://schemas.microsoft.com/office/drawing/2014/main" id="{3EAEE4B2-2277-E44C-9928-3FB70E085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0108" y="6565574"/>
            <a:ext cx="640156" cy="292426"/>
          </a:xfrm>
          <a:prstGeom prst="rect">
            <a:avLst/>
          </a:prstGeom>
        </p:spPr>
        <p:txBody>
          <a:bodyPr/>
          <a:lstStyle>
            <a:lvl1pPr>
              <a:defRPr sz="114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D57B51D-716E-B843-8638-B6AB05867AB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6FA79B84-FE43-384A-8F4A-AC0BE1B5C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81" y="302422"/>
            <a:ext cx="10095584" cy="551295"/>
          </a:xfrm>
          <a:prstGeom prst="rect">
            <a:avLst/>
          </a:prstGeom>
        </p:spPr>
        <p:txBody>
          <a:bodyPr/>
          <a:lstStyle>
            <a:lvl1pPr algn="l">
              <a:defRPr lang="it-IT" sz="2736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endParaRPr lang="it-IT" sz="2736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E9CE009-FB8B-428D-0E00-B73767EE4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6499" y="266217"/>
            <a:ext cx="646684" cy="82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06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F194B2BA-5DAC-3A0D-169D-9335C992E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9317" y="6205879"/>
            <a:ext cx="851647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CBE4C24-7E92-0745-BB63-A801A19120C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1785C9BF-01F3-4DD8-15D0-95F88B8E1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69" y="1684924"/>
            <a:ext cx="11349317" cy="2009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it-IT" sz="3600" dirty="0">
              <a:solidFill>
                <a:srgbClr val="FFDA1A"/>
              </a:solidFill>
              <a:effectLst/>
              <a:latin typeface="Tenso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6198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DF137F8-A1F3-B546-A0E2-CD771263E1AE}" type="datetime1">
              <a:rPr lang="it-IT" smtClean="0"/>
              <a:t>26/10/2023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territorio@chiesacattolica.it" TargetMode="External"/><Relationship Id="rId2" Type="http://schemas.openxmlformats.org/officeDocument/2006/relationships/hyperlink" Target="mailto:s.gasseri@sovvenire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52500" y="5287108"/>
            <a:ext cx="11042397" cy="88089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MASSIMO MONZIO COMPAGNONI</a:t>
            </a:r>
            <a:br>
              <a:rPr lang="it-IT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it-IT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RESPONSABILE SERVIZIO PROMOZIONE SOSTEGNO ECONOMICO</a:t>
            </a:r>
            <a:endParaRPr lang="it-IT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C65ADDD-889C-F457-CABE-ECC5242EBAA8}"/>
              </a:ext>
            </a:extLst>
          </p:cNvPr>
          <p:cNvSpPr txBox="1">
            <a:spLocks/>
          </p:cNvSpPr>
          <p:nvPr/>
        </p:nvSpPr>
        <p:spPr>
          <a:xfrm>
            <a:off x="197103" y="3890075"/>
            <a:ext cx="11994897" cy="1397033"/>
          </a:xfrm>
          <a:prstGeom prst="rect">
            <a:avLst/>
          </a:prstGeom>
          <a:solidFill>
            <a:schemeClr val="accent1">
              <a:lumMod val="75000"/>
              <a:alpha val="46898"/>
            </a:schemeClr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b="1" dirty="0">
                <a:solidFill>
                  <a:schemeClr val="tx2"/>
                </a:solidFill>
              </a:rPr>
              <a:t>SERVIZIO PROMOZIONE SOSTEGNO ECONOMICO</a:t>
            </a:r>
          </a:p>
          <a:p>
            <a:pPr algn="ctr"/>
            <a:r>
              <a:rPr lang="it-IT" sz="3600" dirty="0">
                <a:solidFill>
                  <a:schemeClr val="tx1"/>
                </a:solidFill>
              </a:rPr>
              <a:t>Corso di Formazione Nuovi Incaricati e Collaboratori Diocesani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162FFA6-56D8-54D1-193E-58C72CCBF38C}"/>
              </a:ext>
            </a:extLst>
          </p:cNvPr>
          <p:cNvSpPr txBox="1"/>
          <p:nvPr/>
        </p:nvSpPr>
        <p:spPr>
          <a:xfrm>
            <a:off x="3220657" y="5420713"/>
            <a:ext cx="86049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3200" dirty="0">
                <a:solidFill>
                  <a:schemeClr val="bg1"/>
                </a:solidFill>
              </a:rPr>
              <a:t>28 Ottobre 2023</a:t>
            </a:r>
          </a:p>
          <a:p>
            <a:pPr algn="r"/>
            <a:r>
              <a:rPr lang="it-IT" sz="4000" b="1" dirty="0">
                <a:solidFill>
                  <a:schemeClr val="bg1"/>
                </a:solidFill>
              </a:rPr>
              <a:t>IL SERVIZIO E LA RETE</a:t>
            </a:r>
          </a:p>
        </p:txBody>
      </p:sp>
    </p:spTree>
    <p:extLst>
      <p:ext uri="{BB962C8B-B14F-4D97-AF65-F5344CB8AC3E}">
        <p14:creationId xmlns:p14="http://schemas.microsoft.com/office/powerpoint/2010/main" val="497348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59A9BFA-E402-3272-62BF-38E41C8B8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011" y="618519"/>
            <a:ext cx="6904946" cy="4603297"/>
          </a:xfrm>
          <a:prstGeom prst="rect">
            <a:avLst/>
          </a:prstGeom>
        </p:spPr>
      </p:pic>
      <p:sp>
        <p:nvSpPr>
          <p:cNvPr id="4" name="Titolo 3">
            <a:extLst>
              <a:ext uri="{FF2B5EF4-FFF2-40B4-BE49-F238E27FC236}">
                <a16:creationId xmlns:a16="http://schemas.microsoft.com/office/drawing/2014/main" id="{7F12FB3C-5B64-C81B-D871-A7603AEAE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346" y="5563038"/>
            <a:ext cx="9786510" cy="676443"/>
          </a:xfrm>
        </p:spPr>
        <p:txBody>
          <a:bodyPr vert="horz" wrap="square" lIns="91440" tIns="45720" rIns="91440" bIns="45720" rtlCol="0" anchor="t">
            <a:noAutofit/>
          </a:bodyPr>
          <a:lstStyle/>
          <a:p>
            <a:pPr algn="ctr"/>
            <a:r>
              <a:rPr lang="en-US" sz="6000" spc="-300" dirty="0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…  </a:t>
            </a:r>
            <a:r>
              <a:rPr lang="en-US" sz="6000" spc="-300" dirty="0" err="1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una</a:t>
            </a:r>
            <a:r>
              <a:rPr lang="en-US" sz="6000" spc="-300" dirty="0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“</a:t>
            </a:r>
            <a:r>
              <a:rPr lang="en-US" sz="6000" spc="-300" dirty="0" err="1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Moltiplicazione</a:t>
            </a:r>
            <a:r>
              <a:rPr lang="en-US" sz="6000" spc="-300" dirty="0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” di bene …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143CC96-7E4F-564B-D9B9-F277150A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D57B51D-716E-B843-8638-B6AB05867ABA}" type="slidenum">
              <a:rPr lang="en-US" sz="120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rPr>
              <a:pPr defTabSz="914400">
                <a:spcAft>
                  <a:spcPts val="600"/>
                </a:spcAft>
              </a:pPr>
              <a:t>10</a:t>
            </a:fld>
            <a:endParaRPr lang="en-US" sz="1200">
              <a:gradFill flip="none" rotWithShape="1">
                <a:gsLst>
                  <a:gs pos="28000">
                    <a:schemeClr val="tx1">
                      <a:lumMod val="93000"/>
                    </a:schemeClr>
                  </a:gs>
                  <a:gs pos="0">
                    <a:schemeClr val="bg1">
                      <a:lumMod val="38000"/>
                      <a:lumOff val="62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5400000" scaled="1"/>
                <a:tileRect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53A2381-82C0-839B-10AA-417D3BCA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3091" y="7038384"/>
            <a:ext cx="2795020" cy="30375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3" name="Titolo 3">
            <a:extLst>
              <a:ext uri="{FF2B5EF4-FFF2-40B4-BE49-F238E27FC236}">
                <a16:creationId xmlns:a16="http://schemas.microsoft.com/office/drawing/2014/main" id="{302044D9-757F-2E26-1851-47FEC06217B0}"/>
              </a:ext>
            </a:extLst>
          </p:cNvPr>
          <p:cNvSpPr txBox="1">
            <a:spLocks/>
          </p:cNvSpPr>
          <p:nvPr/>
        </p:nvSpPr>
        <p:spPr>
          <a:xfrm>
            <a:off x="285184" y="1598083"/>
            <a:ext cx="4241691" cy="263160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736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5300" b="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… ma  </a:t>
            </a:r>
            <a:r>
              <a:rPr lang="en-US" sz="5300" b="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tante</a:t>
            </a:r>
            <a:r>
              <a:rPr lang="en-US" sz="5300" b="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5300" spc="-300" dirty="0">
                <a:solidFill>
                  <a:srgbClr val="FFFF00"/>
                </a:soli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GOCCE</a:t>
            </a:r>
            <a:r>
              <a:rPr lang="en-US" sz="5300" b="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algn="r">
              <a:spcBef>
                <a:spcPts val="600"/>
              </a:spcBef>
            </a:pPr>
            <a:r>
              <a:rPr lang="en-US" sz="5300" b="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che</a:t>
            </a:r>
            <a:r>
              <a:rPr lang="en-US" sz="5300" b="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ci </a:t>
            </a:r>
            <a:r>
              <a:rPr lang="en-US" sz="5300" b="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sono</a:t>
            </a:r>
            <a:r>
              <a:rPr lang="en-US" sz="5300" b="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…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58FBB85-8EB9-46C4-F59A-D4C975C5988B}"/>
              </a:ext>
            </a:extLst>
          </p:cNvPr>
          <p:cNvSpPr txBox="1"/>
          <p:nvPr/>
        </p:nvSpPr>
        <p:spPr>
          <a:xfrm>
            <a:off x="-129783" y="4151921"/>
            <a:ext cx="465665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6600" spc="-300" dirty="0">
                <a:solidFill>
                  <a:srgbClr val="FFFF00"/>
                </a:soli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GENERANO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241314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F12FB3C-5B64-C81B-D871-A7603AEAE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829" y="2167771"/>
            <a:ext cx="3203271" cy="2522458"/>
          </a:xfrm>
        </p:spPr>
        <p:txBody>
          <a:bodyPr vert="horz" wrap="square" lIns="91440" tIns="45720" rIns="91440" bIns="45720" rtlCol="0" anchor="t">
            <a:normAutofit fontScale="90000"/>
          </a:bodyPr>
          <a:lstStyle/>
          <a:p>
            <a:pPr algn="ctr"/>
            <a:r>
              <a:rPr lang="en-US" sz="7200" b="0" spc="-300" dirty="0">
                <a:gradFill flip="none" rotWithShape="1">
                  <a:gsLst>
                    <a:gs pos="32000">
                      <a:srgbClr val="E3E3E3"/>
                    </a:gs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… da dove                                                                                           </a:t>
            </a:r>
            <a:r>
              <a:rPr lang="en-US" sz="7200" b="0" spc="-300" dirty="0" err="1">
                <a:gradFill flip="none" rotWithShape="1">
                  <a:gsLst>
                    <a:gs pos="32000">
                      <a:srgbClr val="E3E3E3"/>
                    </a:gs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iniziare</a:t>
            </a:r>
            <a:r>
              <a:rPr lang="en-US" sz="7200" b="0" spc="-300" dirty="0">
                <a:gradFill flip="none" rotWithShape="1">
                  <a:gsLst>
                    <a:gs pos="32000">
                      <a:srgbClr val="E3E3E3"/>
                    </a:gs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rPr>
              <a:t> …  </a:t>
            </a:r>
          </a:p>
        </p:txBody>
      </p:sp>
      <p:pic>
        <p:nvPicPr>
          <p:cNvPr id="7" name="Immagine 6" descr="Immagine che contiene testo, acqua, lago, schermata&#10;&#10;Descrizione generata automaticamente">
            <a:extLst>
              <a:ext uri="{FF2B5EF4-FFF2-40B4-BE49-F238E27FC236}">
                <a16:creationId xmlns:a16="http://schemas.microsoft.com/office/drawing/2014/main" id="{82BBE11D-5733-DFFB-5C63-0C244FFCA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7" t="11283" r="6504" b="14007"/>
          <a:stretch/>
        </p:blipFill>
        <p:spPr>
          <a:xfrm>
            <a:off x="5799983" y="1831904"/>
            <a:ext cx="5361931" cy="4524446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143CC96-7E4F-564B-D9B9-F277150A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D57B51D-716E-B843-8638-B6AB05867ABA}" type="slidenum">
              <a:rPr lang="en-US" sz="1200">
                <a:gradFill flip="none" rotWithShape="1">
                  <a:gsLst>
                    <a:gs pos="28000">
                      <a:srgbClr val="EDEDED"/>
                    </a:gs>
                    <a:gs pos="0">
                      <a:srgbClr val="9E9E9E"/>
                    </a:gs>
                    <a:gs pos="100000">
                      <a:srgbClr val="FFFFFF"/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rPr>
              <a:pPr defTabSz="914400">
                <a:spcAft>
                  <a:spcPts val="600"/>
                </a:spcAft>
              </a:pPr>
              <a:t>11</a:t>
            </a:fld>
            <a:endParaRPr lang="en-US" sz="1200">
              <a:gradFill flip="none" rotWithShape="1">
                <a:gsLst>
                  <a:gs pos="28000">
                    <a:srgbClr val="EDEDED"/>
                  </a:gs>
                  <a:gs pos="0">
                    <a:srgbClr val="9E9E9E"/>
                  </a:gs>
                  <a:gs pos="100000">
                    <a:srgbClr val="FFFFFF"/>
                  </a:gs>
                </a:gsLst>
                <a:lin ang="5400000" scaled="1"/>
                <a:tileRect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53A2381-82C0-839B-10AA-417D3BCA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3091" y="7038384"/>
            <a:ext cx="2795020" cy="303755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9" name="Immagine 8" descr="Immagine che contiene testo, Viso umano, libro, moda&#10;&#10;Descrizione generata automaticamente">
            <a:extLst>
              <a:ext uri="{FF2B5EF4-FFF2-40B4-BE49-F238E27FC236}">
                <a16:creationId xmlns:a16="http://schemas.microsoft.com/office/drawing/2014/main" id="{91AD9EA4-4603-20B7-4295-E5AD016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434" t="24872" b="15545"/>
          <a:stretch/>
        </p:blipFill>
        <p:spPr>
          <a:xfrm>
            <a:off x="316878" y="1181376"/>
            <a:ext cx="191487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23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439B14C-9F18-95DE-24E9-37E205C8E6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77" b="13449"/>
          <a:stretch/>
        </p:blipFill>
        <p:spPr>
          <a:xfrm>
            <a:off x="4324" y="1"/>
            <a:ext cx="12183354" cy="6858000"/>
          </a:xfrm>
          <a:prstGeom prst="rect">
            <a:avLst/>
          </a:prstGeom>
        </p:spPr>
      </p:pic>
      <p:sp>
        <p:nvSpPr>
          <p:cNvPr id="4" name="Titolo 2">
            <a:extLst>
              <a:ext uri="{FF2B5EF4-FFF2-40B4-BE49-F238E27FC236}">
                <a16:creationId xmlns:a16="http://schemas.microsoft.com/office/drawing/2014/main" id="{04470AF4-76FF-479C-3D9C-21CDC80C52BE}"/>
              </a:ext>
            </a:extLst>
          </p:cNvPr>
          <p:cNvSpPr txBox="1">
            <a:spLocks/>
          </p:cNvSpPr>
          <p:nvPr/>
        </p:nvSpPr>
        <p:spPr>
          <a:xfrm>
            <a:off x="4323" y="5070216"/>
            <a:ext cx="11712886" cy="722995"/>
          </a:xfrm>
          <a:prstGeom prst="rect">
            <a:avLst/>
          </a:prstGeom>
          <a:solidFill>
            <a:schemeClr val="tx1">
              <a:lumMod val="85000"/>
              <a:alpha val="83000"/>
            </a:schemeClr>
          </a:solidFill>
        </p:spPr>
        <p:txBody>
          <a:bodyPr vert="horz" wrap="none" lIns="104227" tIns="52114" rIns="104227" bIns="52114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>
              <a:spcBef>
                <a:spcPts val="0"/>
              </a:spcBef>
            </a:pPr>
            <a:r>
              <a:rPr lang="it-IT" sz="2800" b="1" spc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parola chiave del nostro Servizio: …..</a:t>
            </a:r>
            <a:r>
              <a:rPr lang="it-IT" sz="4000" b="1" spc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800" b="1" spc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2992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dipinto, arte, mitologia, Arti visive&#10;&#10;Descrizione generata automaticamente">
            <a:extLst>
              <a:ext uri="{FF2B5EF4-FFF2-40B4-BE49-F238E27FC236}">
                <a16:creationId xmlns:a16="http://schemas.microsoft.com/office/drawing/2014/main" id="{2D0B6B5D-49C6-D89A-DF2D-B13178C47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534" y="0"/>
            <a:ext cx="6559823" cy="6857997"/>
          </a:xfrm>
          <a:prstGeom prst="rect">
            <a:avLst/>
          </a:prstGeom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A570AF3-D638-2808-4B68-85FF30C37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1EB4B47-08C0-C811-8486-6175B671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AD49EB71-2D88-35C5-44FD-378BAAB96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58006"/>
            <a:ext cx="4821444" cy="983477"/>
          </a:xfrm>
        </p:spPr>
        <p:txBody>
          <a:bodyPr>
            <a:noAutofit/>
          </a:bodyPr>
          <a:lstStyle/>
          <a:p>
            <a:pPr algn="ctr"/>
            <a:r>
              <a:rPr lang="it-IT" sz="6600" dirty="0"/>
              <a:t>UNITI</a:t>
            </a:r>
            <a:endParaRPr lang="it-IT" sz="6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7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53A2381-82C0-839B-10AA-417D3BCA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3091" y="7038384"/>
            <a:ext cx="2795020" cy="30375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143CC96-7E4F-564B-D9B9-F277150A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FCBC757-F08A-1E2B-4205-1297C7F265A1}"/>
              </a:ext>
            </a:extLst>
          </p:cNvPr>
          <p:cNvSpPr txBox="1"/>
          <p:nvPr/>
        </p:nvSpPr>
        <p:spPr>
          <a:xfrm>
            <a:off x="847898" y="1368016"/>
            <a:ext cx="10552210" cy="5409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00827">
              <a:lnSpc>
                <a:spcPct val="107000"/>
              </a:lnSpc>
              <a:tabLst>
                <a:tab pos="506095" algn="l"/>
                <a:tab pos="605155" algn="ctr"/>
              </a:tabLst>
            </a:pPr>
            <a:r>
              <a:rPr lang="en-US" sz="24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NOSTRO MINISTERO</a:t>
            </a:r>
          </a:p>
          <a:p>
            <a:pPr algn="ctr" defTabSz="400827">
              <a:lnSpc>
                <a:spcPct val="107000"/>
              </a:lnSpc>
              <a:tabLst>
                <a:tab pos="506095" algn="l"/>
                <a:tab pos="605155" algn="ctr"/>
              </a:tabLst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 defTabSz="400827">
              <a:lnSpc>
                <a:spcPct val="107000"/>
              </a:lnSpc>
              <a:tabLst>
                <a:tab pos="506095" algn="l"/>
                <a:tab pos="605155" algn="ctr"/>
              </a:tabLst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Siamo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impegnati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promuovere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 defTabSz="400827">
              <a:lnSpc>
                <a:spcPct val="107000"/>
              </a:lnSpc>
              <a:tabLst>
                <a:tab pos="506095" algn="l"/>
                <a:tab pos="605155" algn="ctr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il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sostegno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economico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alla Chiesa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cattolica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in Italia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Ravvivando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nelle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nostre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comunità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Cristiane </a:t>
            </a: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coscienza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di </a:t>
            </a:r>
            <a:r>
              <a:rPr lang="en-US" sz="28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corresponsabilità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nel vivere la propria </a:t>
            </a:r>
            <a:r>
              <a:rPr lang="en-US" sz="28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appartenenza</a:t>
            </a:r>
            <a:r>
              <a:rPr lang="en-US" sz="28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alla Chiesa</a:t>
            </a: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l'impegno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tradurla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gesti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di </a:t>
            </a:r>
            <a:r>
              <a:rPr lang="en-US" sz="28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partecipazione</a:t>
            </a:r>
            <a:endParaRPr lang="en-US" sz="28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anche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sotto il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profilo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economico-finanziario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per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consentire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alla Chiesa di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esercitare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0" algn="ctr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sua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missione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in mezzo alla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gente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endParaRPr lang="it-IT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defTabSz="400827" rtl="0" eaLnBrk="1" latinLnBrk="0" hangingPunct="1">
              <a:lnSpc>
                <a:spcPct val="107000"/>
              </a:lnSpc>
              <a:spcAft>
                <a:spcPts val="0"/>
              </a:spcAft>
              <a:tabLst>
                <a:tab pos="506095" algn="l"/>
                <a:tab pos="605155" algn="ctr"/>
              </a:tabLst>
            </a:pPr>
            <a:endParaRPr lang="it-IT" sz="2400" b="1" kern="1200" dirty="0">
              <a:solidFill>
                <a:srgbClr val="FFFF00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B9A5F2FE-E999-9612-D2AA-1D3095EC2B96}"/>
              </a:ext>
            </a:extLst>
          </p:cNvPr>
          <p:cNvSpPr txBox="1">
            <a:spLocks/>
          </p:cNvSpPr>
          <p:nvPr/>
        </p:nvSpPr>
        <p:spPr>
          <a:xfrm>
            <a:off x="1797887" y="377729"/>
            <a:ext cx="10122565" cy="55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736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sz="3200" dirty="0">
                <a:solidFill>
                  <a:srgbClr val="FFFF00"/>
                </a:solidFill>
              </a:rPr>
              <a:t>AZIONE</a:t>
            </a:r>
            <a:r>
              <a:rPr lang="it-IT" sz="3200" dirty="0"/>
              <a:t> … verso una stessa missione …</a:t>
            </a:r>
            <a:endParaRPr lang="it-IT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266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F6225BE-CBA2-3566-39B3-6A665DC3C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pic>
        <p:nvPicPr>
          <p:cNvPr id="4" name="Google Shape;339;p65">
            <a:extLst>
              <a:ext uri="{FF2B5EF4-FFF2-40B4-BE49-F238E27FC236}">
                <a16:creationId xmlns:a16="http://schemas.microsoft.com/office/drawing/2014/main" id="{4310524A-8972-401D-CE48-F7CBB2E02BF7}"/>
              </a:ext>
            </a:extLst>
          </p:cNvPr>
          <p:cNvPicPr preferRelativeResize="0"/>
          <p:nvPr/>
        </p:nvPicPr>
        <p:blipFill>
          <a:blip r:embed="rId3" cstate="email">
            <a:alphaModFix am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9178" flipH="1">
            <a:off x="-916730" y="-133180"/>
            <a:ext cx="7160567" cy="795023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40;p65">
            <a:extLst>
              <a:ext uri="{FF2B5EF4-FFF2-40B4-BE49-F238E27FC236}">
                <a16:creationId xmlns:a16="http://schemas.microsoft.com/office/drawing/2014/main" id="{D968C6B4-BD5A-346F-7816-C396C0A3F832}"/>
              </a:ext>
            </a:extLst>
          </p:cNvPr>
          <p:cNvSpPr txBox="1">
            <a:spLocks/>
          </p:cNvSpPr>
          <p:nvPr/>
        </p:nvSpPr>
        <p:spPr>
          <a:xfrm>
            <a:off x="9704832" y="6217623"/>
            <a:ext cx="2323379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00000-1234-1234-1234-123412341234}" type="slidenum">
              <a:rPr lang="it" smtClean="0">
                <a:solidFill>
                  <a:schemeClr val="tx1"/>
                </a:solidFill>
              </a:rPr>
              <a:pPr/>
              <a:t>15</a:t>
            </a:fld>
            <a:endParaRPr lang="it">
              <a:solidFill>
                <a:schemeClr val="tx1"/>
              </a:solidFill>
            </a:endParaRPr>
          </a:p>
        </p:txBody>
      </p:sp>
      <p:sp>
        <p:nvSpPr>
          <p:cNvPr id="7" name="Google Shape;342;p65">
            <a:extLst>
              <a:ext uri="{FF2B5EF4-FFF2-40B4-BE49-F238E27FC236}">
                <a16:creationId xmlns:a16="http://schemas.microsoft.com/office/drawing/2014/main" id="{668A58EE-27DE-A318-4A9A-BAC0D8C721FE}"/>
              </a:ext>
            </a:extLst>
          </p:cNvPr>
          <p:cNvSpPr txBox="1"/>
          <p:nvPr/>
        </p:nvSpPr>
        <p:spPr>
          <a:xfrm>
            <a:off x="7018600" y="809600"/>
            <a:ext cx="50096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it" sz="2800" b="1" dirty="0">
                <a:latin typeface="Roboto"/>
                <a:ea typeface="Roboto"/>
                <a:cs typeface="Roboto"/>
                <a:sym typeface="Roboto"/>
              </a:rPr>
              <a:t>Formazione </a:t>
            </a:r>
            <a:r>
              <a:rPr lang="it" sz="2800" dirty="0">
                <a:latin typeface="Roboto"/>
                <a:ea typeface="Roboto"/>
                <a:cs typeface="Roboto"/>
                <a:sym typeface="Roboto"/>
              </a:rPr>
              <a:t>e di riscoperta di essere</a:t>
            </a:r>
            <a:r>
              <a:rPr lang="it" sz="2800" b="1" dirty="0">
                <a:latin typeface="Roboto"/>
                <a:ea typeface="Roboto"/>
                <a:cs typeface="Roboto"/>
                <a:sym typeface="Roboto"/>
              </a:rPr>
              <a:t> Comunità</a:t>
            </a:r>
            <a:endParaRPr sz="28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Google Shape;343;p65">
            <a:extLst>
              <a:ext uri="{FF2B5EF4-FFF2-40B4-BE49-F238E27FC236}">
                <a16:creationId xmlns:a16="http://schemas.microsoft.com/office/drawing/2014/main" id="{517D63F4-FE55-7686-61B8-A8E9877BB89C}"/>
              </a:ext>
            </a:extLst>
          </p:cNvPr>
          <p:cNvSpPr txBox="1"/>
          <p:nvPr/>
        </p:nvSpPr>
        <p:spPr>
          <a:xfrm>
            <a:off x="7018600" y="2863367"/>
            <a:ext cx="51734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it" sz="2800" b="1" dirty="0">
                <a:latin typeface="Roboto"/>
                <a:ea typeface="Roboto"/>
                <a:cs typeface="Roboto"/>
                <a:sym typeface="Roboto"/>
              </a:rPr>
              <a:t>Individuazione Nuovi Donatori</a:t>
            </a:r>
          </a:p>
          <a:p>
            <a:pPr>
              <a:lnSpc>
                <a:spcPct val="115000"/>
              </a:lnSpc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it" sz="2800" b="1" dirty="0">
                <a:latin typeface="Roboto"/>
                <a:ea typeface="Roboto"/>
                <a:cs typeface="Roboto"/>
                <a:sym typeface="Roboto"/>
              </a:rPr>
              <a:t>e Raccolta Donazioni</a:t>
            </a:r>
            <a:endParaRPr sz="28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Google Shape;344;p65">
            <a:extLst>
              <a:ext uri="{FF2B5EF4-FFF2-40B4-BE49-F238E27FC236}">
                <a16:creationId xmlns:a16="http://schemas.microsoft.com/office/drawing/2014/main" id="{167ADD84-5C4E-A790-A007-22074ECD82FC}"/>
              </a:ext>
            </a:extLst>
          </p:cNvPr>
          <p:cNvSpPr txBox="1"/>
          <p:nvPr/>
        </p:nvSpPr>
        <p:spPr>
          <a:xfrm>
            <a:off x="7018600" y="4998355"/>
            <a:ext cx="4813400" cy="7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it-IT" sz="2800" b="1" dirty="0">
                <a:latin typeface="Roboto"/>
                <a:ea typeface="Roboto"/>
                <a:cs typeface="Roboto"/>
                <a:sym typeface="Roboto"/>
              </a:rPr>
              <a:t>Promozione</a:t>
            </a:r>
            <a:r>
              <a:rPr lang="it" sz="2800" b="1" dirty="0">
                <a:latin typeface="Roboto"/>
                <a:ea typeface="Roboto"/>
                <a:cs typeface="Roboto"/>
                <a:sym typeface="Roboto"/>
              </a:rPr>
              <a:t> e Raccolta Firme</a:t>
            </a:r>
            <a:endParaRPr sz="2800" b="1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Google Shape;345;p65">
            <a:extLst>
              <a:ext uri="{FF2B5EF4-FFF2-40B4-BE49-F238E27FC236}">
                <a16:creationId xmlns:a16="http://schemas.microsoft.com/office/drawing/2014/main" id="{C779F811-E60C-BE66-F95D-FC794000609A}"/>
              </a:ext>
            </a:extLst>
          </p:cNvPr>
          <p:cNvPicPr preferRelativeResize="0"/>
          <p:nvPr/>
        </p:nvPicPr>
        <p:blipFill>
          <a:blip r:embed="rId4" cstate="email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260" y="2863367"/>
            <a:ext cx="1282464" cy="1175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346;p65">
            <a:extLst>
              <a:ext uri="{FF2B5EF4-FFF2-40B4-BE49-F238E27FC236}">
                <a16:creationId xmlns:a16="http://schemas.microsoft.com/office/drawing/2014/main" id="{FC4311A0-D425-A460-C716-C048D0447561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412" y="2998642"/>
            <a:ext cx="843297" cy="843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47;p65">
            <a:extLst>
              <a:ext uri="{FF2B5EF4-FFF2-40B4-BE49-F238E27FC236}">
                <a16:creationId xmlns:a16="http://schemas.microsoft.com/office/drawing/2014/main" id="{5734E83C-7627-5B30-B7AF-6F5F1EE6721A}"/>
              </a:ext>
            </a:extLst>
          </p:cNvPr>
          <p:cNvPicPr preferRelativeResize="0"/>
          <p:nvPr/>
        </p:nvPicPr>
        <p:blipFill>
          <a:blip r:embed="rId4" cstate="email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260" y="4769534"/>
            <a:ext cx="1282464" cy="1175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48;p65">
            <a:extLst>
              <a:ext uri="{FF2B5EF4-FFF2-40B4-BE49-F238E27FC236}">
                <a16:creationId xmlns:a16="http://schemas.microsoft.com/office/drawing/2014/main" id="{FE7796DB-CA93-0B76-081C-E6914880A361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411" y="4935899"/>
            <a:ext cx="843300" cy="843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349;p65">
            <a:extLst>
              <a:ext uri="{FF2B5EF4-FFF2-40B4-BE49-F238E27FC236}">
                <a16:creationId xmlns:a16="http://schemas.microsoft.com/office/drawing/2014/main" id="{BFBA3988-E6E8-9585-583B-75744A1898D0}"/>
              </a:ext>
            </a:extLst>
          </p:cNvPr>
          <p:cNvPicPr preferRelativeResize="0"/>
          <p:nvPr/>
        </p:nvPicPr>
        <p:blipFill>
          <a:blip r:embed="rId4" cstate="email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260" y="883416"/>
            <a:ext cx="1282464" cy="1175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350;p65">
            <a:extLst>
              <a:ext uri="{FF2B5EF4-FFF2-40B4-BE49-F238E27FC236}">
                <a16:creationId xmlns:a16="http://schemas.microsoft.com/office/drawing/2014/main" id="{868D8140-C108-A26D-588B-EB1B6018FB2C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261" y="1105617"/>
            <a:ext cx="731600" cy="73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2">
            <a:extLst>
              <a:ext uri="{FF2B5EF4-FFF2-40B4-BE49-F238E27FC236}">
                <a16:creationId xmlns:a16="http://schemas.microsoft.com/office/drawing/2014/main" id="{EC6C2DFC-CFBF-B159-3B04-E73E6DEB448D}"/>
              </a:ext>
            </a:extLst>
          </p:cNvPr>
          <p:cNvSpPr txBox="1">
            <a:spLocks/>
          </p:cNvSpPr>
          <p:nvPr/>
        </p:nvSpPr>
        <p:spPr>
          <a:xfrm>
            <a:off x="-295001" y="1105617"/>
            <a:ext cx="5902261" cy="34596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endParaRPr lang="it-IT" dirty="0">
              <a:solidFill>
                <a:srgbClr val="FFFF00"/>
              </a:solidFill>
            </a:endParaRPr>
          </a:p>
          <a:p>
            <a:pPr algn="r"/>
            <a:endParaRPr lang="it-IT" dirty="0">
              <a:solidFill>
                <a:srgbClr val="FFFF00"/>
              </a:solidFill>
            </a:endParaRPr>
          </a:p>
          <a:p>
            <a:pPr algn="r"/>
            <a:endParaRPr lang="it-IT" dirty="0">
              <a:solidFill>
                <a:srgbClr val="FFFF00"/>
              </a:solidFill>
            </a:endParaRPr>
          </a:p>
          <a:p>
            <a:pPr algn="ctr"/>
            <a:endParaRPr lang="it-IT" sz="1000" dirty="0">
              <a:solidFill>
                <a:srgbClr val="FFFF00"/>
              </a:solidFill>
            </a:endParaRPr>
          </a:p>
          <a:p>
            <a:pPr algn="ctr"/>
            <a:r>
              <a:rPr lang="it-IT" dirty="0">
                <a:solidFill>
                  <a:srgbClr val="FFFF00"/>
                </a:solidFill>
              </a:rPr>
              <a:t>come gocce</a:t>
            </a:r>
          </a:p>
          <a:p>
            <a:pPr algn="ctr"/>
            <a:r>
              <a:rPr lang="it-IT" dirty="0">
                <a:solidFill>
                  <a:srgbClr val="FFFF00"/>
                </a:solidFill>
              </a:rPr>
              <a:t>generatrici e </a:t>
            </a:r>
          </a:p>
          <a:p>
            <a:pPr algn="ctr"/>
            <a:r>
              <a:rPr lang="it-IT" dirty="0">
                <a:solidFill>
                  <a:srgbClr val="FFFF00"/>
                </a:solidFill>
              </a:rPr>
              <a:t>moltiplicatrici di </a:t>
            </a:r>
          </a:p>
        </p:txBody>
      </p:sp>
      <p:pic>
        <p:nvPicPr>
          <p:cNvPr id="16" name="Immagine 15" descr="Immagine che contiene dipinto, vestiti, testo, arte">
            <a:extLst>
              <a:ext uri="{FF2B5EF4-FFF2-40B4-BE49-F238E27FC236}">
                <a16:creationId xmlns:a16="http://schemas.microsoft.com/office/drawing/2014/main" id="{64E1FDC3-B92F-FDB0-78A6-3007880D23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662" y="809600"/>
            <a:ext cx="3601954" cy="269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79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454044" y="1342124"/>
            <a:ext cx="7267753" cy="1199816"/>
            <a:chOff x="183928" y="2650892"/>
            <a:chExt cx="2127833" cy="2814579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83928" y="2695662"/>
              <a:ext cx="2127833" cy="194647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246710" y="2650892"/>
              <a:ext cx="1970868" cy="28145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IL SERVIZIO PER LA PROMOZIONE DEL SOSTEGNO ECONOMICO ALLA CHIESA CATTOLICA</a:t>
              </a:r>
            </a:p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(SPSE)</a:t>
              </a:r>
            </a:p>
            <a:p>
              <a:pPr algn="ctr"/>
              <a:endParaRPr lang="it-IT" sz="1799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AAF3C32-32E9-A7B6-3B2D-50D0DB40CB49}"/>
              </a:ext>
            </a:extLst>
          </p:cNvPr>
          <p:cNvGrpSpPr/>
          <p:nvPr/>
        </p:nvGrpSpPr>
        <p:grpSpPr>
          <a:xfrm>
            <a:off x="486697" y="1633424"/>
            <a:ext cx="4336026" cy="4133195"/>
            <a:chOff x="6173270" y="1660128"/>
            <a:chExt cx="5293147" cy="4533167"/>
          </a:xfrm>
        </p:grpSpPr>
        <p:sp>
          <p:nvSpPr>
            <p:cNvPr id="11" name="Freeform 102">
              <a:extLst>
                <a:ext uri="{FF2B5EF4-FFF2-40B4-BE49-F238E27FC236}">
                  <a16:creationId xmlns:a16="http://schemas.microsoft.com/office/drawing/2014/main" id="{A5B297DE-ECD6-6719-E5DC-228CC2C5D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840857" cy="700297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78340B0C-2F73-87B1-F8AB-BFDB683E9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268" y="3468255"/>
              <a:ext cx="3065720" cy="719704"/>
            </a:xfrm>
            <a:custGeom>
              <a:avLst/>
              <a:gdLst>
                <a:gd name="T0" fmla="*/ 1881 w 1881"/>
                <a:gd name="T1" fmla="*/ 454 h 454"/>
                <a:gd name="T2" fmla="*/ 1619 w 1881"/>
                <a:gd name="T3" fmla="*/ 0 h 454"/>
                <a:gd name="T4" fmla="*/ 262 w 1881"/>
                <a:gd name="T5" fmla="*/ 0 h 454"/>
                <a:gd name="T6" fmla="*/ 0 w 1881"/>
                <a:gd name="T7" fmla="*/ 454 h 454"/>
                <a:gd name="T8" fmla="*/ 1881 w 1881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1" h="454">
                  <a:moveTo>
                    <a:pt x="1881" y="454"/>
                  </a:moveTo>
                  <a:lnTo>
                    <a:pt x="1619" y="0"/>
                  </a:lnTo>
                  <a:lnTo>
                    <a:pt x="262" y="0"/>
                  </a:lnTo>
                  <a:lnTo>
                    <a:pt x="0" y="454"/>
                  </a:lnTo>
                  <a:lnTo>
                    <a:pt x="1881" y="454"/>
                  </a:lnTo>
                  <a:close/>
                </a:path>
              </a:pathLst>
            </a:custGeom>
            <a:noFill/>
            <a:ln>
              <a:solidFill>
                <a:srgbClr val="92D050"/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FCFEB79B-34CD-9AB7-C88E-BEBE78F4AD61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20" name="Freeform 99">
                <a:extLst>
                  <a:ext uri="{FF2B5EF4-FFF2-40B4-BE49-F238E27FC236}">
                    <a16:creationId xmlns:a16="http://schemas.microsoft.com/office/drawing/2014/main" id="{D4E6822C-5E94-4FBA-32B9-A949BD701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noFill/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ACC3D75A-4D96-B3EB-9307-8A27FBD6A07E}"/>
                  </a:ext>
                </a:extLst>
              </p:cNvPr>
              <p:cNvSpPr txBox="1"/>
              <p:nvPr/>
            </p:nvSpPr>
            <p:spPr>
              <a:xfrm>
                <a:off x="2045368" y="4680435"/>
                <a:ext cx="1510349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8081AA9A-9BC9-A1B8-C4AF-71B5CD894F10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18" name="Freeform 101">
                <a:extLst>
                  <a:ext uri="{FF2B5EF4-FFF2-40B4-BE49-F238E27FC236}">
                    <a16:creationId xmlns:a16="http://schemas.microsoft.com/office/drawing/2014/main" id="{DB621F3B-E7E2-39E8-47A7-5A88EEB65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19" name="TextBox 25">
                <a:extLst>
                  <a:ext uri="{FF2B5EF4-FFF2-40B4-BE49-F238E27FC236}">
                    <a16:creationId xmlns:a16="http://schemas.microsoft.com/office/drawing/2014/main" id="{51F0AF7E-3E09-A40C-8E5E-1B5381231E55}"/>
                  </a:ext>
                </a:extLst>
              </p:cNvPr>
              <p:cNvSpPr txBox="1"/>
              <p:nvPr/>
            </p:nvSpPr>
            <p:spPr>
              <a:xfrm>
                <a:off x="1853265" y="5639339"/>
                <a:ext cx="1919114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4A20506A-6CC8-3799-C945-9EBEB40F08B8}"/>
                </a:ext>
              </a:extLst>
            </p:cNvPr>
            <p:cNvGrpSpPr/>
            <p:nvPr/>
          </p:nvGrpSpPr>
          <p:grpSpPr>
            <a:xfrm>
              <a:off x="7901662" y="2481829"/>
              <a:ext cx="1881989" cy="704260"/>
              <a:chOff x="2045368" y="2458427"/>
              <a:chExt cx="1881989" cy="704260"/>
            </a:xfrm>
          </p:grpSpPr>
          <p:sp>
            <p:nvSpPr>
              <p:cNvPr id="16" name="Freeform 103">
                <a:extLst>
                  <a:ext uri="{FF2B5EF4-FFF2-40B4-BE49-F238E27FC236}">
                    <a16:creationId xmlns:a16="http://schemas.microsoft.com/office/drawing/2014/main" id="{9178AB8A-77BC-F9DC-A43A-585087052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881989" cy="704260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17" name="TextBox 25">
                <a:extLst>
                  <a:ext uri="{FF2B5EF4-FFF2-40B4-BE49-F238E27FC236}">
                    <a16:creationId xmlns:a16="http://schemas.microsoft.com/office/drawing/2014/main" id="{1F796BF1-EDA7-0B3C-92B3-8AFFFE8EFAD5}"/>
                  </a:ext>
                </a:extLst>
              </p:cNvPr>
              <p:cNvSpPr txBox="1"/>
              <p:nvPr/>
            </p:nvSpPr>
            <p:spPr>
              <a:xfrm>
                <a:off x="2173245" y="2694422"/>
                <a:ext cx="1599134" cy="337561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  <p:sp>
        <p:nvSpPr>
          <p:cNvPr id="2" name="Rettangolo 1">
            <a:extLst>
              <a:ext uri="{FF2B5EF4-FFF2-40B4-BE49-F238E27FC236}">
                <a16:creationId xmlns:a16="http://schemas.microsoft.com/office/drawing/2014/main" id="{179B7EB4-DACE-C5A0-75AB-9366F230FBDF}"/>
              </a:ext>
            </a:extLst>
          </p:cNvPr>
          <p:cNvSpPr/>
          <p:nvPr/>
        </p:nvSpPr>
        <p:spPr>
          <a:xfrm>
            <a:off x="4454044" y="2333564"/>
            <a:ext cx="7562914" cy="4179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Open Sans"/>
              </a:rPr>
              <a:t>E’ stato costituito nel 1989 presso la Segreteria Generale della CEI come struttura di supporto operativo ed esecutivo delle iniziative per la </a:t>
            </a:r>
            <a:r>
              <a:rPr lang="it-IT" b="1" dirty="0">
                <a:latin typeface="Open Sans"/>
              </a:rPr>
              <a:t>promozione del sostegno economico alla Chiesa</a:t>
            </a:r>
            <a:r>
              <a:rPr lang="it-IT" dirty="0">
                <a:latin typeface="Open Sans"/>
              </a:rPr>
              <a:t> alla luce della riforma concordataria.</a:t>
            </a:r>
          </a:p>
          <a:p>
            <a:pPr algn="just">
              <a:lnSpc>
                <a:spcPct val="150000"/>
              </a:lnSpc>
            </a:pPr>
            <a:endParaRPr lang="it-IT" altLang="it-IT" sz="500" dirty="0">
              <a:latin typeface="Open Sans"/>
            </a:endParaRPr>
          </a:p>
          <a:p>
            <a:pPr algn="just"/>
            <a:endParaRPr lang="it-IT" altLang="it-IT" dirty="0">
              <a:latin typeface="Open Sans"/>
            </a:endParaRPr>
          </a:p>
          <a:p>
            <a:pPr algn="just"/>
            <a:r>
              <a:rPr lang="it-IT" altLang="it-IT" dirty="0">
                <a:latin typeface="Open Sans"/>
              </a:rPr>
              <a:t>Il Servizio svolge una serie di attività che possono dividersi in 3 tematiche:</a:t>
            </a:r>
          </a:p>
          <a:p>
            <a:pPr marL="390549" indent="-39054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it-IT" b="1" dirty="0">
                <a:latin typeface="Open Sans"/>
              </a:rPr>
              <a:t>La Promozione alla firma dell’8xmille </a:t>
            </a:r>
            <a:r>
              <a:rPr lang="it-IT" altLang="it-IT" dirty="0">
                <a:latin typeface="Open Sans"/>
              </a:rPr>
              <a:t>alla Chiesa cattolica</a:t>
            </a:r>
          </a:p>
          <a:p>
            <a:pPr marL="390549" indent="-39054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it-IT" b="1" dirty="0">
                <a:latin typeface="Open Sans"/>
              </a:rPr>
              <a:t>La Raccolta delle Offerte </a:t>
            </a:r>
            <a:r>
              <a:rPr lang="it-IT" altLang="it-IT" dirty="0">
                <a:latin typeface="Open Sans"/>
              </a:rPr>
              <a:t>per il sostentamento del clero </a:t>
            </a:r>
          </a:p>
          <a:p>
            <a:pPr marL="408631">
              <a:lnSpc>
                <a:spcPct val="150000"/>
              </a:lnSpc>
            </a:pPr>
            <a:r>
              <a:rPr lang="it-IT" altLang="it-IT" dirty="0">
                <a:latin typeface="Open Sans"/>
              </a:rPr>
              <a:t>che rappresentano i due pilastri sui quali la Chiesa si sostiene economicamente (legge 222/85).</a:t>
            </a:r>
          </a:p>
          <a:p>
            <a:pPr marL="390549" indent="-39054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1" dirty="0">
                <a:latin typeface="Open Sans"/>
              </a:rPr>
              <a:t>La Formazione nel Territorio </a:t>
            </a:r>
            <a:r>
              <a:rPr lang="it-IT" dirty="0">
                <a:latin typeface="Open Sans"/>
              </a:rPr>
              <a:t>ai Valori del Sovvenire</a:t>
            </a:r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84A8EA3F-F759-8FE7-8453-6D9F1D4A4279}"/>
              </a:ext>
            </a:extLst>
          </p:cNvPr>
          <p:cNvSpPr txBox="1"/>
          <p:nvPr/>
        </p:nvSpPr>
        <p:spPr>
          <a:xfrm>
            <a:off x="2113156" y="3489293"/>
            <a:ext cx="1175322" cy="33823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598" b="1" dirty="0">
                <a:latin typeface="Montserrat" pitchFamily="2" charset="77"/>
                <a:ea typeface="League Spartan" charset="0"/>
                <a:cs typeface="Poppins" pitchFamily="2" charset="77"/>
              </a:rPr>
              <a:t>REGIONE</a:t>
            </a:r>
          </a:p>
        </p:txBody>
      </p:sp>
    </p:spTree>
    <p:extLst>
      <p:ext uri="{BB962C8B-B14F-4D97-AF65-F5344CB8AC3E}">
        <p14:creationId xmlns:p14="http://schemas.microsoft.com/office/powerpoint/2010/main" val="2598958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1E17A13-D670-944B-915B-B00F8774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016E9C9-59CF-4047-9B0D-C9796E52A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Team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F098D62-253B-1046-BFF3-9B40D34737C6}"/>
              </a:ext>
            </a:extLst>
          </p:cNvPr>
          <p:cNvSpPr txBox="1">
            <a:spLocks noChangeArrowheads="1"/>
          </p:cNvSpPr>
          <p:nvPr/>
        </p:nvSpPr>
        <p:spPr>
          <a:xfrm>
            <a:off x="663678" y="1407067"/>
            <a:ext cx="11193042" cy="491952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00620" indent="-300620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753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51344" indent="-250517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578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002068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3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402895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03723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04550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605377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006204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407032" indent="-200414" algn="l" defTabSz="400827" rtl="0" eaLnBrk="1" latinLnBrk="0" hangingPunct="1">
              <a:spcBef>
                <a:spcPts val="877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27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Monzio Compagnoni Massimo</a:t>
            </a:r>
            <a:r>
              <a:rPr lang="it-IT" altLang="it-IT" sz="2200" dirty="0"/>
              <a:t>, Responsabile </a:t>
            </a:r>
            <a:r>
              <a:rPr lang="it-IT" altLang="it-IT" sz="2200" dirty="0">
                <a:solidFill>
                  <a:srgbClr val="FFFF00"/>
                </a:solidFill>
              </a:rPr>
              <a:t>m.monzio@chiesacattolica.it</a:t>
            </a:r>
            <a:r>
              <a:rPr lang="it-IT" altLang="it-IT" sz="2200" dirty="0"/>
              <a:t>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 err="1"/>
              <a:t>Gasseri</a:t>
            </a:r>
            <a:r>
              <a:rPr lang="it-IT" altLang="it-IT" sz="2200" b="1" dirty="0"/>
              <a:t> Stefano Maria</a:t>
            </a:r>
            <a:r>
              <a:rPr lang="it-IT" altLang="it-IT" sz="2200" dirty="0"/>
              <a:t>, Incaricato coordinamento rete territoriale </a:t>
            </a:r>
            <a:r>
              <a:rPr lang="it-IT" altLang="it-IT" sz="2200" dirty="0">
                <a:solidFill>
                  <a:srgbClr val="FFFF00"/>
                </a:solidFill>
                <a:hlinkClick r:id="rId2"/>
              </a:rPr>
              <a:t>s.gasseri@sovvenire</a:t>
            </a:r>
            <a:r>
              <a:rPr lang="it-IT" altLang="it-IT" sz="2200" dirty="0">
                <a:solidFill>
                  <a:srgbClr val="FFFF00"/>
                </a:solidFill>
              </a:rPr>
              <a:t>.</a:t>
            </a:r>
          </a:p>
          <a:p>
            <a:pPr marL="320675" indent="0">
              <a:buClr>
                <a:schemeClr val="tx1"/>
              </a:buClr>
              <a:buNone/>
            </a:pPr>
            <a:r>
              <a:rPr lang="it-IT" altLang="it-IT" sz="2200" b="1" dirty="0"/>
              <a:t>Franchellucci Letizia, </a:t>
            </a:r>
            <a:r>
              <a:rPr lang="it-IT" altLang="it-IT" sz="2200" dirty="0"/>
              <a:t>aiuto</a:t>
            </a:r>
            <a:r>
              <a:rPr lang="it-IT" altLang="it-IT" sz="2200" b="1" dirty="0"/>
              <a:t>-</a:t>
            </a:r>
            <a:r>
              <a:rPr lang="it-IT" altLang="it-IT" sz="2200" dirty="0"/>
              <a:t>Incaricata coordinamento rete territoriale </a:t>
            </a:r>
            <a:r>
              <a:rPr lang="it-IT" altLang="it-IT" sz="2200" dirty="0" err="1">
                <a:solidFill>
                  <a:srgbClr val="FFFF00"/>
                </a:solidFill>
              </a:rPr>
              <a:t>l.franchellucci@sovvenire.it</a:t>
            </a:r>
            <a:endParaRPr lang="it-IT" altLang="it-IT" sz="2200" b="1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Cortellessa Paolo</a:t>
            </a:r>
            <a:r>
              <a:rPr lang="it-IT" altLang="it-IT" sz="2200" dirty="0"/>
              <a:t>, </a:t>
            </a:r>
            <a:r>
              <a:rPr lang="it-IT" sz="2200" i="1" dirty="0"/>
              <a:t>Incaricato del servizio Analisi dati,  studi e ricerche</a:t>
            </a:r>
            <a:r>
              <a:rPr lang="it-IT" altLang="it-IT" sz="2200" dirty="0"/>
              <a:t> </a:t>
            </a:r>
            <a:r>
              <a:rPr lang="it-IT" altLang="it-IT" sz="2200" dirty="0">
                <a:solidFill>
                  <a:srgbClr val="FFFF00"/>
                </a:solidFill>
              </a:rPr>
              <a:t>p.cortellessa@sovvenire.it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Bambino Maria Grazia</a:t>
            </a:r>
            <a:r>
              <a:rPr lang="it-IT" altLang="it-IT" sz="2200" dirty="0"/>
              <a:t>, Addetta alla Formazione </a:t>
            </a:r>
            <a:r>
              <a:rPr lang="it-IT" altLang="it-IT" sz="2200" dirty="0" err="1">
                <a:solidFill>
                  <a:srgbClr val="FFFF00"/>
                </a:solidFill>
              </a:rPr>
              <a:t>mg.bambino@sovvenire.it</a:t>
            </a:r>
            <a:r>
              <a:rPr lang="it-IT" altLang="it-IT" sz="2200" dirty="0">
                <a:solidFill>
                  <a:srgbClr val="FFFF00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 err="1"/>
              <a:t>Marzetta</a:t>
            </a:r>
            <a:r>
              <a:rPr lang="it-IT" altLang="it-IT" sz="2200" b="1" dirty="0"/>
              <a:t> Adele</a:t>
            </a:r>
            <a:r>
              <a:rPr lang="it-IT" altLang="it-IT" sz="2200" dirty="0"/>
              <a:t>, Addetta alla promozione Offerte </a:t>
            </a:r>
            <a:r>
              <a:rPr lang="it-IT" altLang="it-IT" sz="2200" dirty="0">
                <a:solidFill>
                  <a:srgbClr val="FFFF00"/>
                </a:solidFill>
              </a:rPr>
              <a:t>mc.giuli@sovvenire.it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Franchellucci Letizia</a:t>
            </a:r>
            <a:r>
              <a:rPr lang="it-IT" altLang="it-IT" sz="2200" dirty="0"/>
              <a:t>, Addetta all'amministrazione ed agli eventi  </a:t>
            </a:r>
            <a:r>
              <a:rPr lang="it-IT" altLang="it-IT" sz="2200" dirty="0">
                <a:solidFill>
                  <a:srgbClr val="FFFF00"/>
                </a:solidFill>
              </a:rPr>
              <a:t>l.franchellucci@sovvenire.it 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Sinibaldi Valentina </a:t>
            </a:r>
            <a:r>
              <a:rPr lang="it-IT" altLang="it-IT" sz="2200" dirty="0"/>
              <a:t>Addetta alla Promozione Digitale </a:t>
            </a:r>
            <a:r>
              <a:rPr lang="it-IT" altLang="it-IT" sz="2200" dirty="0" err="1">
                <a:solidFill>
                  <a:srgbClr val="FFFF00"/>
                </a:solidFill>
              </a:rPr>
              <a:t>mg.bambino@sovvenire.it</a:t>
            </a:r>
            <a:endParaRPr lang="it-IT" altLang="it-IT" sz="2200" dirty="0">
              <a:solidFill>
                <a:srgbClr val="FFFF00"/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Giuli Dott.ssa Maria Chiara</a:t>
            </a:r>
            <a:r>
              <a:rPr lang="it-IT" altLang="it-IT" sz="2200" dirty="0"/>
              <a:t>, Addetta alla comunicazione e promozione per l‘8xmille, </a:t>
            </a:r>
            <a:r>
              <a:rPr lang="it-IT" altLang="it-IT" sz="2200" dirty="0" err="1">
                <a:solidFill>
                  <a:srgbClr val="FFFF00"/>
                </a:solidFill>
              </a:rPr>
              <a:t>mc.giuli@sovvenire.it</a:t>
            </a:r>
            <a:r>
              <a:rPr lang="it-IT" altLang="it-IT" sz="2200" dirty="0">
                <a:solidFill>
                  <a:srgbClr val="FFFF00"/>
                </a:solidFill>
              </a:rPr>
              <a:t> </a:t>
            </a:r>
            <a:endParaRPr lang="it-IT" altLang="it-IT" sz="22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it-IT" altLang="it-IT" sz="2200" b="1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it-IT" altLang="it-IT" sz="2200" b="1" dirty="0"/>
              <a:t>Proietti Stefano</a:t>
            </a:r>
            <a:r>
              <a:rPr lang="it-IT" altLang="it-IT" sz="2200" dirty="0"/>
              <a:t>, Collaboratore per la comunicazione (Rivista Sovvenire e Sito Unitineldono.it) </a:t>
            </a:r>
            <a:r>
              <a:rPr lang="it-IT" altLang="it-IT" sz="2200" dirty="0">
                <a:solidFill>
                  <a:srgbClr val="FFFF00"/>
                </a:solidFill>
              </a:rPr>
              <a:t>s.proietti@chiesacattolica.it</a:t>
            </a:r>
            <a:endParaRPr lang="it-IT" altLang="it-IT" sz="1800" dirty="0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it-IT" altLang="it-IT" sz="1800" dirty="0">
                <a:solidFill>
                  <a:srgbClr val="FFFF00"/>
                </a:solidFill>
              </a:rPr>
              <a:t>	</a:t>
            </a:r>
          </a:p>
          <a:p>
            <a:pPr>
              <a:buFontTx/>
              <a:buNone/>
            </a:pPr>
            <a:r>
              <a:rPr lang="it-IT" altLang="it-IT" sz="2800" i="1" dirty="0"/>
              <a:t>	Tel. 06 66 398 398 – </a:t>
            </a:r>
            <a:r>
              <a:rPr lang="it-IT" altLang="it-IT" sz="2800" dirty="0"/>
              <a:t> </a:t>
            </a:r>
            <a:r>
              <a:rPr lang="it-IT" altLang="it-IT" sz="28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territorio@chiesacattolica.it</a:t>
            </a:r>
            <a:endParaRPr lang="it-IT" alt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896950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698490" y="1407934"/>
            <a:ext cx="7203457" cy="760078"/>
            <a:chOff x="166858" y="1564224"/>
            <a:chExt cx="2127833" cy="1744996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66858" y="1564224"/>
              <a:ext cx="2127833" cy="174499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323823" y="1778132"/>
              <a:ext cx="1813903" cy="8097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VESCOVO DELEGATO</a:t>
              </a:r>
            </a:p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(VD)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7EDB47-94D2-CDF2-31D8-9713F174E378}"/>
              </a:ext>
            </a:extLst>
          </p:cNvPr>
          <p:cNvSpPr txBox="1"/>
          <p:nvPr/>
        </p:nvSpPr>
        <p:spPr>
          <a:xfrm>
            <a:off x="4698490" y="2583494"/>
            <a:ext cx="7203457" cy="3359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647" indent="-342647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/>
              <a:t>Relaziona la CER sull’andamento del ‘sovvenire’ nelle diocesi della regione, portando all’attenzione dei confratelli vescovi, eventuali istanze presentate dai singoli ID</a:t>
            </a:r>
            <a:endParaRPr lang="it-IT" dirty="0"/>
          </a:p>
          <a:p>
            <a:pPr marL="342647" indent="-342647">
              <a:lnSpc>
                <a:spcPct val="150000"/>
              </a:lnSpc>
              <a:buFont typeface="Wingdings" panose="05000000000000000000" pitchFamily="2" charset="2"/>
              <a:buChar char=""/>
            </a:pPr>
            <a:r>
              <a:rPr lang="it-IT" sz="2400" dirty="0"/>
              <a:t>Con l’aiuto del RR coordina e monitora l’attività del gruppo regionale degli ID</a:t>
            </a:r>
            <a:endParaRPr lang="it-IT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AAF3C32-32E9-A7B6-3B2D-50D0DB40CB49}"/>
              </a:ext>
            </a:extLst>
          </p:cNvPr>
          <p:cNvGrpSpPr/>
          <p:nvPr/>
        </p:nvGrpSpPr>
        <p:grpSpPr>
          <a:xfrm>
            <a:off x="486697" y="1633424"/>
            <a:ext cx="4336026" cy="4133195"/>
            <a:chOff x="6173270" y="1660128"/>
            <a:chExt cx="5293147" cy="4533167"/>
          </a:xfrm>
        </p:grpSpPr>
        <p:sp>
          <p:nvSpPr>
            <p:cNvPr id="11" name="Freeform 102">
              <a:extLst>
                <a:ext uri="{FF2B5EF4-FFF2-40B4-BE49-F238E27FC236}">
                  <a16:creationId xmlns:a16="http://schemas.microsoft.com/office/drawing/2014/main" id="{A5B297DE-ECD6-6719-E5DC-228CC2C5D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902872" cy="666274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32CB948C-F9E7-BC87-4D26-A85604E8B89C}"/>
                </a:ext>
              </a:extLst>
            </p:cNvPr>
            <p:cNvGrpSpPr/>
            <p:nvPr/>
          </p:nvGrpSpPr>
          <p:grpSpPr>
            <a:xfrm>
              <a:off x="7343268" y="3468255"/>
              <a:ext cx="3065720" cy="719704"/>
              <a:chOff x="1486974" y="3444853"/>
              <a:chExt cx="3065720" cy="719704"/>
            </a:xfrm>
            <a:solidFill>
              <a:schemeClr val="accent3"/>
            </a:solidFill>
          </p:grpSpPr>
          <p:sp>
            <p:nvSpPr>
              <p:cNvPr id="22" name="Freeform 100">
                <a:extLst>
                  <a:ext uri="{FF2B5EF4-FFF2-40B4-BE49-F238E27FC236}">
                    <a16:creationId xmlns:a16="http://schemas.microsoft.com/office/drawing/2014/main" id="{78340B0C-2F73-87B1-F8AB-BFDB683E9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974" y="3444853"/>
                <a:ext cx="3065720" cy="719704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grpFill/>
              <a:ln>
                <a:solidFill>
                  <a:srgbClr val="92D050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23" name="TextBox 25">
                <a:extLst>
                  <a:ext uri="{FF2B5EF4-FFF2-40B4-BE49-F238E27FC236}">
                    <a16:creationId xmlns:a16="http://schemas.microsoft.com/office/drawing/2014/main" id="{3FC99738-73B3-376C-0826-D72A00E076B7}"/>
                  </a:ext>
                </a:extLst>
              </p:cNvPr>
              <p:cNvSpPr txBox="1"/>
              <p:nvPr/>
            </p:nvSpPr>
            <p:spPr>
              <a:xfrm>
                <a:off x="2096791" y="3638164"/>
                <a:ext cx="1777208" cy="370965"/>
              </a:xfrm>
              <a:prstGeom prst="rect">
                <a:avLst/>
              </a:prstGeom>
              <a:grp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</p:grp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FCFEB79B-34CD-9AB7-C88E-BEBE78F4AD61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20" name="Freeform 99">
                <a:extLst>
                  <a:ext uri="{FF2B5EF4-FFF2-40B4-BE49-F238E27FC236}">
                    <a16:creationId xmlns:a16="http://schemas.microsoft.com/office/drawing/2014/main" id="{D4E6822C-5E94-4FBA-32B9-A949BD701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noFill/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ACC3D75A-4D96-B3EB-9307-8A27FBD6A07E}"/>
                  </a:ext>
                </a:extLst>
              </p:cNvPr>
              <p:cNvSpPr txBox="1"/>
              <p:nvPr/>
            </p:nvSpPr>
            <p:spPr>
              <a:xfrm>
                <a:off x="2045368" y="4638251"/>
                <a:ext cx="1510349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8081AA9A-9BC9-A1B8-C4AF-71B5CD894F10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18" name="Freeform 101">
                <a:extLst>
                  <a:ext uri="{FF2B5EF4-FFF2-40B4-BE49-F238E27FC236}">
                    <a16:creationId xmlns:a16="http://schemas.microsoft.com/office/drawing/2014/main" id="{DB621F3B-E7E2-39E8-47A7-5A88EEB65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19" name="TextBox 25">
                <a:extLst>
                  <a:ext uri="{FF2B5EF4-FFF2-40B4-BE49-F238E27FC236}">
                    <a16:creationId xmlns:a16="http://schemas.microsoft.com/office/drawing/2014/main" id="{51F0AF7E-3E09-A40C-8E5E-1B5381231E55}"/>
                  </a:ext>
                </a:extLst>
              </p:cNvPr>
              <p:cNvSpPr txBox="1"/>
              <p:nvPr/>
            </p:nvSpPr>
            <p:spPr>
              <a:xfrm>
                <a:off x="1840985" y="5639339"/>
                <a:ext cx="1919114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4A20506A-6CC8-3799-C945-9EBEB40F08B8}"/>
                </a:ext>
              </a:extLst>
            </p:cNvPr>
            <p:cNvGrpSpPr/>
            <p:nvPr/>
          </p:nvGrpSpPr>
          <p:grpSpPr>
            <a:xfrm>
              <a:off x="7901662" y="2481829"/>
              <a:ext cx="1919197" cy="753164"/>
              <a:chOff x="2045368" y="2458427"/>
              <a:chExt cx="1919197" cy="753164"/>
            </a:xfrm>
          </p:grpSpPr>
          <p:sp>
            <p:nvSpPr>
              <p:cNvPr id="16" name="Freeform 103">
                <a:extLst>
                  <a:ext uri="{FF2B5EF4-FFF2-40B4-BE49-F238E27FC236}">
                    <a16:creationId xmlns:a16="http://schemas.microsoft.com/office/drawing/2014/main" id="{9178AB8A-77BC-F9DC-A43A-585087052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919197" cy="753164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17" name="TextBox 25">
                <a:extLst>
                  <a:ext uri="{FF2B5EF4-FFF2-40B4-BE49-F238E27FC236}">
                    <a16:creationId xmlns:a16="http://schemas.microsoft.com/office/drawing/2014/main" id="{1F796BF1-EDA7-0B3C-92B3-8AFFFE8EFAD5}"/>
                  </a:ext>
                </a:extLst>
              </p:cNvPr>
              <p:cNvSpPr txBox="1"/>
              <p:nvPr/>
            </p:nvSpPr>
            <p:spPr>
              <a:xfrm>
                <a:off x="2315297" y="2683106"/>
                <a:ext cx="1403449" cy="30380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200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4044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3BA32E09-D652-109B-8922-F0CE1167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698490" y="1407934"/>
            <a:ext cx="7203457" cy="760078"/>
            <a:chOff x="166858" y="1564224"/>
            <a:chExt cx="2127833" cy="1744996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66858" y="1564224"/>
              <a:ext cx="2127833" cy="174499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323823" y="1665720"/>
              <a:ext cx="1813903" cy="1542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00531">
                <a:lnSpc>
                  <a:spcPct val="107000"/>
                </a:lnSpc>
              </a:pPr>
              <a:r>
                <a:rPr lang="it-IT" sz="1799" b="1" dirty="0">
                  <a:solidFill>
                    <a:schemeClr val="bg1"/>
                  </a:solidFill>
                </a:rPr>
                <a:t>REFERENTE REGIONALE</a:t>
              </a:r>
            </a:p>
            <a:p>
              <a:pPr algn="ctr" defTabSz="400531">
                <a:lnSpc>
                  <a:spcPct val="107000"/>
                </a:lnSpc>
              </a:pPr>
              <a:r>
                <a:rPr lang="it-IT" sz="1799" b="1" dirty="0">
                  <a:solidFill>
                    <a:schemeClr val="bg1"/>
                  </a:solidFill>
                </a:rPr>
                <a:t>(RR)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7EDB47-94D2-CDF2-31D8-9713F174E378}"/>
              </a:ext>
            </a:extLst>
          </p:cNvPr>
          <p:cNvSpPr txBox="1"/>
          <p:nvPr/>
        </p:nvSpPr>
        <p:spPr>
          <a:xfrm>
            <a:off x="4698490" y="2531888"/>
            <a:ext cx="7203457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Aiuta il  VD nell’attività di coordinamento e monitoraggio del gruppo di ID della regione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È di supporto ai singoli ID nell’organizzare l’attività di promozione, formazione a livello locale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Si fa portavoce, con il VD, di eventuali istanze provenienti dalle singole diocesi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Sovrintende e organizza l’attività di formazione, informazione e promozione regionale, anche con l’ausilio di specifici incontri.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7FE16EA6-B4FF-7E78-B01B-1C2FF78A9D37}"/>
              </a:ext>
            </a:extLst>
          </p:cNvPr>
          <p:cNvGrpSpPr/>
          <p:nvPr/>
        </p:nvGrpSpPr>
        <p:grpSpPr>
          <a:xfrm>
            <a:off x="476537" y="1637383"/>
            <a:ext cx="4336026" cy="4133195"/>
            <a:chOff x="6173270" y="1660128"/>
            <a:chExt cx="5293147" cy="4533167"/>
          </a:xfrm>
        </p:grpSpPr>
        <p:sp>
          <p:nvSpPr>
            <p:cNvPr id="24" name="Freeform 102">
              <a:extLst>
                <a:ext uri="{FF2B5EF4-FFF2-40B4-BE49-F238E27FC236}">
                  <a16:creationId xmlns:a16="http://schemas.microsoft.com/office/drawing/2014/main" id="{0EF913BD-08D6-3428-9ECB-DEAD322A3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902872" cy="666274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8A66D09F-FABC-2DA3-FFAD-465CBB594AFB}"/>
                </a:ext>
              </a:extLst>
            </p:cNvPr>
            <p:cNvGrpSpPr/>
            <p:nvPr/>
          </p:nvGrpSpPr>
          <p:grpSpPr>
            <a:xfrm>
              <a:off x="7343268" y="3468255"/>
              <a:ext cx="3065720" cy="719704"/>
              <a:chOff x="1486974" y="3444853"/>
              <a:chExt cx="3065720" cy="719704"/>
            </a:xfrm>
            <a:solidFill>
              <a:schemeClr val="accent3"/>
            </a:solidFill>
          </p:grpSpPr>
          <p:sp>
            <p:nvSpPr>
              <p:cNvPr id="35" name="Freeform 100">
                <a:extLst>
                  <a:ext uri="{FF2B5EF4-FFF2-40B4-BE49-F238E27FC236}">
                    <a16:creationId xmlns:a16="http://schemas.microsoft.com/office/drawing/2014/main" id="{EC07C537-516D-4405-CBB4-67A862E30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974" y="3444853"/>
                <a:ext cx="3065720" cy="719704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grpFill/>
              <a:ln>
                <a:solidFill>
                  <a:srgbClr val="92D050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6" name="TextBox 25">
                <a:extLst>
                  <a:ext uri="{FF2B5EF4-FFF2-40B4-BE49-F238E27FC236}">
                    <a16:creationId xmlns:a16="http://schemas.microsoft.com/office/drawing/2014/main" id="{AA153151-6827-AC4C-455F-42590EAC199B}"/>
                  </a:ext>
                </a:extLst>
              </p:cNvPr>
              <p:cNvSpPr txBox="1"/>
              <p:nvPr/>
            </p:nvSpPr>
            <p:spPr>
              <a:xfrm>
                <a:off x="2096791" y="3638164"/>
                <a:ext cx="1777208" cy="370965"/>
              </a:xfrm>
              <a:prstGeom prst="rect">
                <a:avLst/>
              </a:prstGeom>
              <a:grp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</p:grp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1D1B9E8D-B086-7A59-74FD-C3A8FB82CD17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33" name="Freeform 99">
                <a:extLst>
                  <a:ext uri="{FF2B5EF4-FFF2-40B4-BE49-F238E27FC236}">
                    <a16:creationId xmlns:a16="http://schemas.microsoft.com/office/drawing/2014/main" id="{41FD5F4D-E369-E4E5-2CFE-05B9F5531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noFill/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4" name="TextBox 25">
                <a:extLst>
                  <a:ext uri="{FF2B5EF4-FFF2-40B4-BE49-F238E27FC236}">
                    <a16:creationId xmlns:a16="http://schemas.microsoft.com/office/drawing/2014/main" id="{A67DCC7E-77E2-6A5A-23E1-7D2EAF804880}"/>
                  </a:ext>
                </a:extLst>
              </p:cNvPr>
              <p:cNvSpPr txBox="1"/>
              <p:nvPr/>
            </p:nvSpPr>
            <p:spPr>
              <a:xfrm>
                <a:off x="2045368" y="4638251"/>
                <a:ext cx="1510349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9350AD46-490A-E2F8-9F2B-77CB76773974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31" name="Freeform 101">
                <a:extLst>
                  <a:ext uri="{FF2B5EF4-FFF2-40B4-BE49-F238E27FC236}">
                    <a16:creationId xmlns:a16="http://schemas.microsoft.com/office/drawing/2014/main" id="{92FC9F95-A9B2-D021-90B5-8DD742181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32" name="TextBox 25">
                <a:extLst>
                  <a:ext uri="{FF2B5EF4-FFF2-40B4-BE49-F238E27FC236}">
                    <a16:creationId xmlns:a16="http://schemas.microsoft.com/office/drawing/2014/main" id="{3BF248F0-0451-096E-6FD9-C3CAC7034929}"/>
                  </a:ext>
                </a:extLst>
              </p:cNvPr>
              <p:cNvSpPr txBox="1"/>
              <p:nvPr/>
            </p:nvSpPr>
            <p:spPr>
              <a:xfrm>
                <a:off x="1840985" y="5639339"/>
                <a:ext cx="1919114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B05A5E88-FF3E-4F74-40DA-C3800DC2AA58}"/>
                </a:ext>
              </a:extLst>
            </p:cNvPr>
            <p:cNvGrpSpPr/>
            <p:nvPr/>
          </p:nvGrpSpPr>
          <p:grpSpPr>
            <a:xfrm>
              <a:off x="7901662" y="2481829"/>
              <a:ext cx="1919197" cy="753164"/>
              <a:chOff x="2045368" y="2458427"/>
              <a:chExt cx="1919197" cy="753164"/>
            </a:xfrm>
          </p:grpSpPr>
          <p:sp>
            <p:nvSpPr>
              <p:cNvPr id="29" name="Freeform 103">
                <a:extLst>
                  <a:ext uri="{FF2B5EF4-FFF2-40B4-BE49-F238E27FC236}">
                    <a16:creationId xmlns:a16="http://schemas.microsoft.com/office/drawing/2014/main" id="{FEE26AE6-D994-64E1-3BA8-B9D128B53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919197" cy="753164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0" name="TextBox 25">
                <a:extLst>
                  <a:ext uri="{FF2B5EF4-FFF2-40B4-BE49-F238E27FC236}">
                    <a16:creationId xmlns:a16="http://schemas.microsoft.com/office/drawing/2014/main" id="{BAE76345-D8A4-A459-CA5C-4EB62CA07C94}"/>
                  </a:ext>
                </a:extLst>
              </p:cNvPr>
              <p:cNvSpPr txBox="1"/>
              <p:nvPr/>
            </p:nvSpPr>
            <p:spPr>
              <a:xfrm>
                <a:off x="2315297" y="2683106"/>
                <a:ext cx="1403449" cy="30380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200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5318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D5524244-2BC9-9493-B55D-8315BFFF197F}"/>
              </a:ext>
            </a:extLst>
          </p:cNvPr>
          <p:cNvSpPr/>
          <p:nvPr/>
        </p:nvSpPr>
        <p:spPr>
          <a:xfrm>
            <a:off x="3061325" y="1984041"/>
            <a:ext cx="8778240" cy="775062"/>
          </a:xfrm>
          <a:prstGeom prst="rect">
            <a:avLst/>
          </a:prstGeom>
          <a:solidFill>
            <a:srgbClr val="FCB11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800DC4A-B73D-9FDE-4277-9022862A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CB61D2A-2030-F8E1-760B-5ED411385D7C}"/>
              </a:ext>
            </a:extLst>
          </p:cNvPr>
          <p:cNvSpPr txBox="1"/>
          <p:nvPr/>
        </p:nvSpPr>
        <p:spPr>
          <a:xfrm>
            <a:off x="3218079" y="446341"/>
            <a:ext cx="8778240" cy="6078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buFont typeface="+mj-lt"/>
              <a:buAutoNum type="arabicPeriod"/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Riforma Concordataria e il Sovvenire     </a:t>
            </a:r>
          </a:p>
          <a:p>
            <a:pPr lvl="0"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Massimo Monzio Compagnoni</a:t>
            </a:r>
            <a:endParaRPr lang="it-IT" sz="15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0" indent="-457200">
              <a:spcBef>
                <a:spcPts val="1200"/>
              </a:spcBef>
              <a:buFont typeface="+mj-lt"/>
              <a:buAutoNum type="arabicPeriod" startAt="2"/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pilastri del Sovvenire     </a:t>
            </a:r>
          </a:p>
          <a:p>
            <a:pPr lvl="0">
              <a:tabLst>
                <a:tab pos="457200" algn="l"/>
              </a:tabLst>
            </a:pPr>
            <a:r>
              <a:rPr lang="it-IT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Paolo Cortellessa</a:t>
            </a:r>
            <a:endParaRPr lang="it-IT" sz="15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0" indent="-457200">
              <a:spcBef>
                <a:spcPts val="1200"/>
              </a:spcBef>
              <a:buFont typeface="+mj-lt"/>
              <a:buAutoNum type="arabicPeriod" startAt="3"/>
              <a:tabLst>
                <a:tab pos="457200" algn="l"/>
              </a:tabLst>
            </a:pPr>
            <a:r>
              <a:rPr lang="it-IT" sz="2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SPSE e la Rete</a:t>
            </a:r>
          </a:p>
          <a:p>
            <a:pPr lvl="0">
              <a:tabLst>
                <a:tab pos="457200" algn="l"/>
              </a:tabLst>
            </a:pPr>
            <a:r>
              <a:rPr lang="it-IT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Letizia Franchellucci</a:t>
            </a:r>
          </a:p>
          <a:p>
            <a:pPr>
              <a:spcBef>
                <a:spcPts val="1200"/>
              </a:spcBef>
              <a:tabLst>
                <a:tab pos="457200" algn="l"/>
              </a:tabLst>
            </a:pPr>
            <a:r>
              <a:rPr lang="it-IT" sz="2200" b="1" dirty="0">
                <a:latin typeface="Calibri" panose="020F0502020204030204" pitchFamily="34" charset="0"/>
                <a:cs typeface="Calibri" panose="020F0502020204030204" pitchFamily="34" charset="0"/>
              </a:rPr>
              <a:t>	Domande e Risposte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4"/>
              <a:tabLst>
                <a:tab pos="457200" algn="l"/>
              </a:tabLst>
            </a:pPr>
            <a:endParaRPr lang="it-IT" sz="15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0" indent="-457200">
              <a:spcBef>
                <a:spcPts val="1200"/>
              </a:spcBef>
              <a:buFont typeface="+mj-lt"/>
              <a:buAutoNum type="arabicPeriod" startAt="4"/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 scenario in cui operiamo</a:t>
            </a:r>
          </a:p>
          <a:p>
            <a:pPr lvl="0">
              <a:tabLst>
                <a:tab pos="457200" algn="l"/>
              </a:tabLst>
            </a:pPr>
            <a:r>
              <a:rPr lang="it-IT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latin typeface="Calibri" panose="020F0502020204030204" pitchFamily="34" charset="0"/>
                <a:cs typeface="Calibri" panose="020F0502020204030204" pitchFamily="34" charset="0"/>
              </a:rPr>
              <a:t> Massimo Monzio Compagnoni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 startAt="5"/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Attività nel Territorio</a:t>
            </a:r>
          </a:p>
          <a:p>
            <a:pPr lvl="0">
              <a:tabLst>
                <a:tab pos="457200" algn="l"/>
              </a:tabLst>
            </a:pPr>
            <a:r>
              <a:rPr lang="it-IT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latin typeface="Calibri" panose="020F0502020204030204" pitchFamily="34" charset="0"/>
                <a:cs typeface="Calibri" panose="020F0502020204030204" pitchFamily="34" charset="0"/>
              </a:rPr>
              <a:t>Letizia Franchellucci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 startAt="6"/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Portale</a:t>
            </a:r>
          </a:p>
          <a:p>
            <a:pPr lvl="0">
              <a:tabLst>
                <a:tab pos="457200" algn="l"/>
              </a:tabLst>
            </a:pPr>
            <a:r>
              <a:rPr lang="it-IT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it-IT" i="1" dirty="0">
                <a:latin typeface="Calibri" panose="020F0502020204030204" pitchFamily="34" charset="0"/>
                <a:cs typeface="Calibri" panose="020F0502020204030204" pitchFamily="34" charset="0"/>
              </a:rPr>
              <a:t>Letizia Franchellucci e Paolo Cortellessa</a:t>
            </a:r>
          </a:p>
          <a:p>
            <a:pPr lvl="0">
              <a:spcBef>
                <a:spcPts val="1200"/>
              </a:spcBef>
              <a:tabLst>
                <a:tab pos="457200" algn="l"/>
              </a:tabLst>
            </a:pPr>
            <a:r>
              <a:rPr lang="it-IT" sz="2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Domande e Risposte</a:t>
            </a:r>
          </a:p>
        </p:txBody>
      </p:sp>
    </p:spTree>
    <p:extLst>
      <p:ext uri="{BB962C8B-B14F-4D97-AF65-F5344CB8AC3E}">
        <p14:creationId xmlns:p14="http://schemas.microsoft.com/office/powerpoint/2010/main" val="63559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698490" y="1407934"/>
            <a:ext cx="7203457" cy="760078"/>
            <a:chOff x="166858" y="1564224"/>
            <a:chExt cx="2127833" cy="1744996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66858" y="1564224"/>
              <a:ext cx="2127833" cy="174499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323823" y="1665720"/>
              <a:ext cx="1813903" cy="1542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INCARICATO DIOCESANO</a:t>
              </a:r>
            </a:p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(ID)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7EDB47-94D2-CDF2-31D8-9713F174E378}"/>
              </a:ext>
            </a:extLst>
          </p:cNvPr>
          <p:cNvSpPr txBox="1"/>
          <p:nvPr/>
        </p:nvSpPr>
        <p:spPr>
          <a:xfrm>
            <a:off x="4576883" y="2352292"/>
            <a:ext cx="7463381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È il delegato del vescovo per l’attività in diocesi legate al ‘sovvenire’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Responsabile del Servizio diocesano per la promozione, ne coordina il </a:t>
            </a:r>
            <a:r>
              <a:rPr lang="it-IT" sz="2400" dirty="0" err="1"/>
              <a:t>GdL</a:t>
            </a:r>
            <a:r>
              <a:rPr lang="it-IT" sz="2400" dirty="0"/>
              <a:t> (entrambi sono istituiti e nominati dal Vescovo)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È di supporto ai referenti territoriali di cui ne coordina l’attività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Organizza, a livello diocesano, incontri di formazione, promuove e coordina  l’attività nel territorio della diocesi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8968176-9791-9B3C-F634-0235DDCDE0AC}"/>
              </a:ext>
            </a:extLst>
          </p:cNvPr>
          <p:cNvGrpSpPr/>
          <p:nvPr/>
        </p:nvGrpSpPr>
        <p:grpSpPr>
          <a:xfrm>
            <a:off x="486697" y="1633424"/>
            <a:ext cx="4336026" cy="4133195"/>
            <a:chOff x="6173270" y="1660128"/>
            <a:chExt cx="5293147" cy="4533167"/>
          </a:xfrm>
        </p:grpSpPr>
        <p:sp>
          <p:nvSpPr>
            <p:cNvPr id="5" name="Freeform 102">
              <a:extLst>
                <a:ext uri="{FF2B5EF4-FFF2-40B4-BE49-F238E27FC236}">
                  <a16:creationId xmlns:a16="http://schemas.microsoft.com/office/drawing/2014/main" id="{5D3E6D66-8707-FA3F-CA75-AC16964C1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902872" cy="666274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9760B5E7-20A2-673B-A557-49A889323BCE}"/>
                </a:ext>
              </a:extLst>
            </p:cNvPr>
            <p:cNvGrpSpPr/>
            <p:nvPr/>
          </p:nvGrpSpPr>
          <p:grpSpPr>
            <a:xfrm>
              <a:off x="7343268" y="3468255"/>
              <a:ext cx="3065720" cy="719704"/>
              <a:chOff x="1486974" y="3444853"/>
              <a:chExt cx="3065720" cy="719704"/>
            </a:xfrm>
            <a:solidFill>
              <a:schemeClr val="accent3"/>
            </a:solidFill>
          </p:grpSpPr>
          <p:sp>
            <p:nvSpPr>
              <p:cNvPr id="34" name="Freeform 100">
                <a:extLst>
                  <a:ext uri="{FF2B5EF4-FFF2-40B4-BE49-F238E27FC236}">
                    <a16:creationId xmlns:a16="http://schemas.microsoft.com/office/drawing/2014/main" id="{7FABAE83-2D25-6A0A-1998-39D3A85A9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974" y="3444853"/>
                <a:ext cx="3065720" cy="719704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5" name="TextBox 25">
                <a:extLst>
                  <a:ext uri="{FF2B5EF4-FFF2-40B4-BE49-F238E27FC236}">
                    <a16:creationId xmlns:a16="http://schemas.microsoft.com/office/drawing/2014/main" id="{67CE7048-FD0B-9724-92F7-E496329ACF2C}"/>
                  </a:ext>
                </a:extLst>
              </p:cNvPr>
              <p:cNvSpPr txBox="1"/>
              <p:nvPr/>
            </p:nvSpPr>
            <p:spPr>
              <a:xfrm>
                <a:off x="2096791" y="3638164"/>
                <a:ext cx="1777208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</p:grpSp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10E741BF-9887-7228-EEBF-418BDC458F48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32" name="Freeform 99">
                <a:extLst>
                  <a:ext uri="{FF2B5EF4-FFF2-40B4-BE49-F238E27FC236}">
                    <a16:creationId xmlns:a16="http://schemas.microsoft.com/office/drawing/2014/main" id="{660ACB38-469B-5401-9E14-91C3C03D0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3" name="TextBox 25">
                <a:extLst>
                  <a:ext uri="{FF2B5EF4-FFF2-40B4-BE49-F238E27FC236}">
                    <a16:creationId xmlns:a16="http://schemas.microsoft.com/office/drawing/2014/main" id="{B4D3C4C3-B4BA-B07D-7E42-646559A112A8}"/>
                  </a:ext>
                </a:extLst>
              </p:cNvPr>
              <p:cNvSpPr txBox="1"/>
              <p:nvPr/>
            </p:nvSpPr>
            <p:spPr>
              <a:xfrm>
                <a:off x="2045368" y="4621886"/>
                <a:ext cx="1843740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B3E24260-F6EF-23C2-F8C8-E436A61B39C1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30" name="Freeform 101">
                <a:extLst>
                  <a:ext uri="{FF2B5EF4-FFF2-40B4-BE49-F238E27FC236}">
                    <a16:creationId xmlns:a16="http://schemas.microsoft.com/office/drawing/2014/main" id="{B4AA18F9-18EA-D65E-099F-CD0D01F3B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31" name="TextBox 25">
                <a:extLst>
                  <a:ext uri="{FF2B5EF4-FFF2-40B4-BE49-F238E27FC236}">
                    <a16:creationId xmlns:a16="http://schemas.microsoft.com/office/drawing/2014/main" id="{AB9D3C83-24B0-7950-825F-1AC0A1EBBF89}"/>
                  </a:ext>
                </a:extLst>
              </p:cNvPr>
              <p:cNvSpPr txBox="1"/>
              <p:nvPr/>
            </p:nvSpPr>
            <p:spPr>
              <a:xfrm>
                <a:off x="1840985" y="5639339"/>
                <a:ext cx="1919114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D9A97FB8-1C76-EB41-842E-78F3F42F0E74}"/>
                </a:ext>
              </a:extLst>
            </p:cNvPr>
            <p:cNvGrpSpPr/>
            <p:nvPr/>
          </p:nvGrpSpPr>
          <p:grpSpPr>
            <a:xfrm>
              <a:off x="7901662" y="2481829"/>
              <a:ext cx="1919197" cy="753164"/>
              <a:chOff x="2045368" y="2458427"/>
              <a:chExt cx="1919197" cy="753164"/>
            </a:xfrm>
          </p:grpSpPr>
          <p:sp>
            <p:nvSpPr>
              <p:cNvPr id="28" name="Freeform 103">
                <a:extLst>
                  <a:ext uri="{FF2B5EF4-FFF2-40B4-BE49-F238E27FC236}">
                    <a16:creationId xmlns:a16="http://schemas.microsoft.com/office/drawing/2014/main" id="{F615449D-CD73-A26B-443B-A1A70B7CD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919197" cy="753164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29" name="TextBox 25">
                <a:extLst>
                  <a:ext uri="{FF2B5EF4-FFF2-40B4-BE49-F238E27FC236}">
                    <a16:creationId xmlns:a16="http://schemas.microsoft.com/office/drawing/2014/main" id="{3D7A7151-369B-EDDC-D5EB-C58F09C939AF}"/>
                  </a:ext>
                </a:extLst>
              </p:cNvPr>
              <p:cNvSpPr txBox="1"/>
              <p:nvPr/>
            </p:nvSpPr>
            <p:spPr>
              <a:xfrm>
                <a:off x="2315297" y="2683106"/>
                <a:ext cx="1403449" cy="30380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200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9165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698490" y="1407934"/>
            <a:ext cx="7203457" cy="760078"/>
            <a:chOff x="166858" y="1564224"/>
            <a:chExt cx="2127833" cy="1744996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66858" y="1564224"/>
              <a:ext cx="2127833" cy="174499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323823" y="2012911"/>
              <a:ext cx="1813903" cy="847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SERVIZIO DIOCESANO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7EDB47-94D2-CDF2-31D8-9713F174E378}"/>
              </a:ext>
            </a:extLst>
          </p:cNvPr>
          <p:cNvSpPr txBox="1"/>
          <p:nvPr/>
        </p:nvSpPr>
        <p:spPr>
          <a:xfrm>
            <a:off x="4576883" y="2352292"/>
            <a:ext cx="7463381" cy="225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647" indent="-342647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I membri sono nominati dal Vescovo e sono coordinati dall’ID ( in qualità di responsabile del Servizio), con il quale collaborano dandogli significativo supporto nella realizzazione dei progetti diocesani programmati</a:t>
            </a:r>
          </a:p>
        </p:txBody>
      </p: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78A4558B-404D-54F1-7B42-FC0B40E1B6C7}"/>
              </a:ext>
            </a:extLst>
          </p:cNvPr>
          <p:cNvGrpSpPr/>
          <p:nvPr/>
        </p:nvGrpSpPr>
        <p:grpSpPr>
          <a:xfrm>
            <a:off x="486697" y="1633424"/>
            <a:ext cx="4336026" cy="4133195"/>
            <a:chOff x="6173270" y="1660128"/>
            <a:chExt cx="5293147" cy="4533167"/>
          </a:xfrm>
        </p:grpSpPr>
        <p:sp>
          <p:nvSpPr>
            <p:cNvPr id="37" name="Freeform 102">
              <a:extLst>
                <a:ext uri="{FF2B5EF4-FFF2-40B4-BE49-F238E27FC236}">
                  <a16:creationId xmlns:a16="http://schemas.microsoft.com/office/drawing/2014/main" id="{7481271F-B08E-8663-AC29-DF7B72576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902872" cy="666274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grpSp>
          <p:nvGrpSpPr>
            <p:cNvPr id="38" name="Gruppo 37">
              <a:extLst>
                <a:ext uri="{FF2B5EF4-FFF2-40B4-BE49-F238E27FC236}">
                  <a16:creationId xmlns:a16="http://schemas.microsoft.com/office/drawing/2014/main" id="{C1D3C2FE-2BDA-E90B-03D8-2C8BF2F24C9E}"/>
                </a:ext>
              </a:extLst>
            </p:cNvPr>
            <p:cNvGrpSpPr/>
            <p:nvPr/>
          </p:nvGrpSpPr>
          <p:grpSpPr>
            <a:xfrm>
              <a:off x="7343268" y="3468255"/>
              <a:ext cx="3065720" cy="719704"/>
              <a:chOff x="1486974" y="3444853"/>
              <a:chExt cx="3065720" cy="719704"/>
            </a:xfrm>
            <a:solidFill>
              <a:schemeClr val="accent3"/>
            </a:solidFill>
          </p:grpSpPr>
          <p:sp>
            <p:nvSpPr>
              <p:cNvPr id="48" name="Freeform 100">
                <a:extLst>
                  <a:ext uri="{FF2B5EF4-FFF2-40B4-BE49-F238E27FC236}">
                    <a16:creationId xmlns:a16="http://schemas.microsoft.com/office/drawing/2014/main" id="{A8EE6894-A32F-B391-1531-B533A2D51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974" y="3444853"/>
                <a:ext cx="3065720" cy="719704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49" name="TextBox 25">
                <a:extLst>
                  <a:ext uri="{FF2B5EF4-FFF2-40B4-BE49-F238E27FC236}">
                    <a16:creationId xmlns:a16="http://schemas.microsoft.com/office/drawing/2014/main" id="{DA0252DF-AA51-BB17-6E72-4B7877580B6C}"/>
                  </a:ext>
                </a:extLst>
              </p:cNvPr>
              <p:cNvSpPr txBox="1"/>
              <p:nvPr/>
            </p:nvSpPr>
            <p:spPr>
              <a:xfrm>
                <a:off x="2096791" y="3638164"/>
                <a:ext cx="1777208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</p:grp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676D0320-C05A-F47D-084F-75752A992B1D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46" name="Freeform 99">
                <a:extLst>
                  <a:ext uri="{FF2B5EF4-FFF2-40B4-BE49-F238E27FC236}">
                    <a16:creationId xmlns:a16="http://schemas.microsoft.com/office/drawing/2014/main" id="{0E1D1C60-798C-5836-3FAE-7FD876DFA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47" name="TextBox 25">
                <a:extLst>
                  <a:ext uri="{FF2B5EF4-FFF2-40B4-BE49-F238E27FC236}">
                    <a16:creationId xmlns:a16="http://schemas.microsoft.com/office/drawing/2014/main" id="{F4922627-3416-4659-3CEC-092395C0FAEC}"/>
                  </a:ext>
                </a:extLst>
              </p:cNvPr>
              <p:cNvSpPr txBox="1"/>
              <p:nvPr/>
            </p:nvSpPr>
            <p:spPr>
              <a:xfrm>
                <a:off x="2045368" y="4621886"/>
                <a:ext cx="1843740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416CDB6A-B4EE-34C0-C174-6B8C057BB0CB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44" name="Freeform 101">
                <a:extLst>
                  <a:ext uri="{FF2B5EF4-FFF2-40B4-BE49-F238E27FC236}">
                    <a16:creationId xmlns:a16="http://schemas.microsoft.com/office/drawing/2014/main" id="{FA19D5BD-835C-84C6-1AD1-7FD7134CE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45" name="TextBox 25">
                <a:extLst>
                  <a:ext uri="{FF2B5EF4-FFF2-40B4-BE49-F238E27FC236}">
                    <a16:creationId xmlns:a16="http://schemas.microsoft.com/office/drawing/2014/main" id="{EEB55962-1E2B-3F93-7E66-DC6A75FB8AB6}"/>
                  </a:ext>
                </a:extLst>
              </p:cNvPr>
              <p:cNvSpPr txBox="1"/>
              <p:nvPr/>
            </p:nvSpPr>
            <p:spPr>
              <a:xfrm>
                <a:off x="1840985" y="5639339"/>
                <a:ext cx="1919114" cy="33823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41" name="Gruppo 40">
              <a:extLst>
                <a:ext uri="{FF2B5EF4-FFF2-40B4-BE49-F238E27FC236}">
                  <a16:creationId xmlns:a16="http://schemas.microsoft.com/office/drawing/2014/main" id="{0514A667-0837-F577-DD6F-FECDD013F4B9}"/>
                </a:ext>
              </a:extLst>
            </p:cNvPr>
            <p:cNvGrpSpPr/>
            <p:nvPr/>
          </p:nvGrpSpPr>
          <p:grpSpPr>
            <a:xfrm>
              <a:off x="7901662" y="2481829"/>
              <a:ext cx="1919197" cy="753164"/>
              <a:chOff x="2045368" y="2458427"/>
              <a:chExt cx="1919197" cy="753164"/>
            </a:xfrm>
          </p:grpSpPr>
          <p:sp>
            <p:nvSpPr>
              <p:cNvPr id="42" name="Freeform 103">
                <a:extLst>
                  <a:ext uri="{FF2B5EF4-FFF2-40B4-BE49-F238E27FC236}">
                    <a16:creationId xmlns:a16="http://schemas.microsoft.com/office/drawing/2014/main" id="{5CDE7C01-8FF9-15F1-7BC3-D225760E0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919197" cy="753164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43" name="TextBox 25">
                <a:extLst>
                  <a:ext uri="{FF2B5EF4-FFF2-40B4-BE49-F238E27FC236}">
                    <a16:creationId xmlns:a16="http://schemas.microsoft.com/office/drawing/2014/main" id="{DFA925BE-6DBA-AC24-8097-7BCC45F395B1}"/>
                  </a:ext>
                </a:extLst>
              </p:cNvPr>
              <p:cNvSpPr txBox="1"/>
              <p:nvPr/>
            </p:nvSpPr>
            <p:spPr>
              <a:xfrm>
                <a:off x="2315297" y="2683106"/>
                <a:ext cx="1403449" cy="30380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200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3754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678DD6-73F3-B1FC-F59B-8697FF3A6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0670AC-9D42-9E24-E1CF-EC25F9CFA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Attori del Sovvenire e Compiti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19E01B9C-95F9-6885-47F1-186B98C8A16D}"/>
              </a:ext>
            </a:extLst>
          </p:cNvPr>
          <p:cNvGrpSpPr/>
          <p:nvPr/>
        </p:nvGrpSpPr>
        <p:grpSpPr>
          <a:xfrm>
            <a:off x="4698490" y="1407934"/>
            <a:ext cx="7203457" cy="760078"/>
            <a:chOff x="166858" y="1564224"/>
            <a:chExt cx="2127833" cy="1744996"/>
          </a:xfrm>
        </p:grpSpPr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A9AC45A4-874A-E517-2A79-275299EEF8AE}"/>
                </a:ext>
              </a:extLst>
            </p:cNvPr>
            <p:cNvSpPr/>
            <p:nvPr/>
          </p:nvSpPr>
          <p:spPr>
            <a:xfrm>
              <a:off x="166858" y="1564224"/>
              <a:ext cx="2127833" cy="174499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052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9D373D83-5BB4-4971-C429-865E41E82EED}"/>
                </a:ext>
              </a:extLst>
            </p:cNvPr>
            <p:cNvSpPr txBox="1"/>
            <p:nvPr/>
          </p:nvSpPr>
          <p:spPr>
            <a:xfrm>
              <a:off x="323823" y="2012911"/>
              <a:ext cx="1813903" cy="847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799" b="1" dirty="0">
                  <a:solidFill>
                    <a:schemeClr val="bg1"/>
                  </a:solidFill>
                </a:rPr>
                <a:t>REFERENTE PARROCCHIALE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7EDB47-94D2-CDF2-31D8-9713F174E378}"/>
              </a:ext>
            </a:extLst>
          </p:cNvPr>
          <p:cNvSpPr txBox="1"/>
          <p:nvPr/>
        </p:nvSpPr>
        <p:spPr>
          <a:xfrm>
            <a:off x="4717713" y="2250641"/>
            <a:ext cx="7341774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In base a specifica determinazione dei Vescovi (Collevalenza 1998), la Parrocchia deve nominare il proprio Referente Parrocchiale per il sovvenire.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Il RP è nominato dal Parroco ed ha il compito di aiutarlo nell’attività di formazione, promozione e sensibilizzazione del sovvenire nella realtà territoriale della parrocchia di appartenenza (sia all’interno che all’esterno della parrocchia)</a:t>
            </a:r>
          </a:p>
          <a:p>
            <a:pPr marL="342647" indent="-342647"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it-IT" sz="2400" dirty="0"/>
              <a:t>Sono coordinati principalmente dall’ID a cui faranno riferimento per tutte le attività del sovvenire (formazione, informazione, promozione)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3C3518B1-DA9C-42D8-31FC-D45419433D13}"/>
              </a:ext>
            </a:extLst>
          </p:cNvPr>
          <p:cNvGrpSpPr/>
          <p:nvPr/>
        </p:nvGrpSpPr>
        <p:grpSpPr>
          <a:xfrm>
            <a:off x="486697" y="1633424"/>
            <a:ext cx="4336026" cy="4133195"/>
            <a:chOff x="6173270" y="1660128"/>
            <a:chExt cx="5293147" cy="4533167"/>
          </a:xfrm>
        </p:grpSpPr>
        <p:sp>
          <p:nvSpPr>
            <p:cNvPr id="5" name="Freeform 102">
              <a:extLst>
                <a:ext uri="{FF2B5EF4-FFF2-40B4-BE49-F238E27FC236}">
                  <a16:creationId xmlns:a16="http://schemas.microsoft.com/office/drawing/2014/main" id="{BF287185-5719-A540-C1D5-F489E9358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881" y="1660128"/>
              <a:ext cx="902872" cy="666274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10" tIns="45654" rIns="91310" bIns="45654" numCol="1" anchor="t" anchorCtr="0" compatLnSpc="1">
              <a:prstTxWarp prst="textNoShape">
                <a:avLst/>
              </a:prstTxWarp>
            </a:bodyPr>
            <a:lstStyle/>
            <a:p>
              <a:endParaRPr lang="en-US" sz="3594" dirty="0"/>
            </a:p>
          </p:txBody>
        </p:sp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4F6B3AE4-0EB4-9070-4DE2-B4BFB6402493}"/>
                </a:ext>
              </a:extLst>
            </p:cNvPr>
            <p:cNvGrpSpPr/>
            <p:nvPr/>
          </p:nvGrpSpPr>
          <p:grpSpPr>
            <a:xfrm>
              <a:off x="7343268" y="3468255"/>
              <a:ext cx="3065720" cy="719704"/>
              <a:chOff x="1486974" y="3444853"/>
              <a:chExt cx="3065720" cy="719704"/>
            </a:xfrm>
            <a:solidFill>
              <a:schemeClr val="accent3"/>
            </a:solidFill>
          </p:grpSpPr>
          <p:sp>
            <p:nvSpPr>
              <p:cNvPr id="34" name="Freeform 100">
                <a:extLst>
                  <a:ext uri="{FF2B5EF4-FFF2-40B4-BE49-F238E27FC236}">
                    <a16:creationId xmlns:a16="http://schemas.microsoft.com/office/drawing/2014/main" id="{C31DC77F-CA84-4448-7072-83EF43CF3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974" y="3444853"/>
                <a:ext cx="3065720" cy="719704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noFill/>
              <a:ln>
                <a:solidFill>
                  <a:srgbClr val="92D050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5" name="TextBox 25">
                <a:extLst>
                  <a:ext uri="{FF2B5EF4-FFF2-40B4-BE49-F238E27FC236}">
                    <a16:creationId xmlns:a16="http://schemas.microsoft.com/office/drawing/2014/main" id="{530187CE-2FA0-5F9C-0FD4-451BEF983E23}"/>
                  </a:ext>
                </a:extLst>
              </p:cNvPr>
              <p:cNvSpPr txBox="1"/>
              <p:nvPr/>
            </p:nvSpPr>
            <p:spPr>
              <a:xfrm>
                <a:off x="2096791" y="3638164"/>
                <a:ext cx="1777208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</p:grpSp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8C521F37-6A96-17DA-1F08-3A565792D6EA}"/>
                </a:ext>
              </a:extLst>
            </p:cNvPr>
            <p:cNvGrpSpPr/>
            <p:nvPr/>
          </p:nvGrpSpPr>
          <p:grpSpPr>
            <a:xfrm>
              <a:off x="6750300" y="4470127"/>
              <a:ext cx="4137501" cy="721288"/>
              <a:chOff x="894006" y="4446725"/>
              <a:chExt cx="4137501" cy="721288"/>
            </a:xfrm>
          </p:grpSpPr>
          <p:sp>
            <p:nvSpPr>
              <p:cNvPr id="32" name="Freeform 99">
                <a:extLst>
                  <a:ext uri="{FF2B5EF4-FFF2-40B4-BE49-F238E27FC236}">
                    <a16:creationId xmlns:a16="http://schemas.microsoft.com/office/drawing/2014/main" id="{460AA192-222C-B751-07B7-03AC79A16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006" y="4446725"/>
                <a:ext cx="4137501" cy="721288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noFill/>
              <a:ln>
                <a:solidFill>
                  <a:schemeClr val="accent4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33" name="TextBox 25">
                <a:extLst>
                  <a:ext uri="{FF2B5EF4-FFF2-40B4-BE49-F238E27FC236}">
                    <a16:creationId xmlns:a16="http://schemas.microsoft.com/office/drawing/2014/main" id="{D9E6DA40-2958-F449-F98B-C1A6DC3FE040}"/>
                  </a:ext>
                </a:extLst>
              </p:cNvPr>
              <p:cNvSpPr txBox="1"/>
              <p:nvPr/>
            </p:nvSpPr>
            <p:spPr>
              <a:xfrm>
                <a:off x="2045368" y="4621886"/>
                <a:ext cx="1843740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</p:grp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01FCA114-C460-2E0D-0F0E-96A17B569D05}"/>
                </a:ext>
              </a:extLst>
            </p:cNvPr>
            <p:cNvGrpSpPr/>
            <p:nvPr/>
          </p:nvGrpSpPr>
          <p:grpSpPr>
            <a:xfrm>
              <a:off x="6173270" y="5470422"/>
              <a:ext cx="5293147" cy="722873"/>
              <a:chOff x="316976" y="5447020"/>
              <a:chExt cx="5293147" cy="722873"/>
            </a:xfrm>
          </p:grpSpPr>
          <p:sp>
            <p:nvSpPr>
              <p:cNvPr id="30" name="Freeform 101">
                <a:extLst>
                  <a:ext uri="{FF2B5EF4-FFF2-40B4-BE49-F238E27FC236}">
                    <a16:creationId xmlns:a16="http://schemas.microsoft.com/office/drawing/2014/main" id="{B6D36FED-FD8A-CC9F-57CF-964719691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76" y="5447020"/>
                <a:ext cx="5293147" cy="722873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 dirty="0"/>
              </a:p>
            </p:txBody>
          </p:sp>
          <p:sp>
            <p:nvSpPr>
              <p:cNvPr id="31" name="TextBox 25">
                <a:extLst>
                  <a:ext uri="{FF2B5EF4-FFF2-40B4-BE49-F238E27FC236}">
                    <a16:creationId xmlns:a16="http://schemas.microsoft.com/office/drawing/2014/main" id="{2E55DB0D-FBD8-4E36-9EF0-8DF1E1CACB5C}"/>
                  </a:ext>
                </a:extLst>
              </p:cNvPr>
              <p:cNvSpPr txBox="1"/>
              <p:nvPr/>
            </p:nvSpPr>
            <p:spPr>
              <a:xfrm>
                <a:off x="1840985" y="5622974"/>
                <a:ext cx="2342735" cy="370965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8" b="1" dirty="0">
                    <a:solidFill>
                      <a:schemeClr val="bg1"/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</p:grp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99BF2D1A-C171-39A4-E8A9-BC8FC9EBD701}"/>
                </a:ext>
              </a:extLst>
            </p:cNvPr>
            <p:cNvGrpSpPr/>
            <p:nvPr/>
          </p:nvGrpSpPr>
          <p:grpSpPr>
            <a:xfrm>
              <a:off x="7901662" y="2481829"/>
              <a:ext cx="1919197" cy="753164"/>
              <a:chOff x="2045368" y="2458427"/>
              <a:chExt cx="1919197" cy="753164"/>
            </a:xfrm>
          </p:grpSpPr>
          <p:sp>
            <p:nvSpPr>
              <p:cNvPr id="28" name="Freeform 103">
                <a:extLst>
                  <a:ext uri="{FF2B5EF4-FFF2-40B4-BE49-F238E27FC236}">
                    <a16:creationId xmlns:a16="http://schemas.microsoft.com/office/drawing/2014/main" id="{F704DE3A-72AD-E9EF-C302-1E2652B57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5368" y="2458427"/>
                <a:ext cx="1919197" cy="753164"/>
              </a:xfrm>
              <a:custGeom>
                <a:avLst/>
                <a:gdLst>
                  <a:gd name="T0" fmla="*/ 1151 w 1151"/>
                  <a:gd name="T1" fmla="*/ 456 h 456"/>
                  <a:gd name="T2" fmla="*/ 889 w 1151"/>
                  <a:gd name="T3" fmla="*/ 0 h 456"/>
                  <a:gd name="T4" fmla="*/ 262 w 1151"/>
                  <a:gd name="T5" fmla="*/ 0 h 456"/>
                  <a:gd name="T6" fmla="*/ 0 w 1151"/>
                  <a:gd name="T7" fmla="*/ 456 h 456"/>
                  <a:gd name="T8" fmla="*/ 1151 w 1151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1" h="456">
                    <a:moveTo>
                      <a:pt x="1151" y="456"/>
                    </a:moveTo>
                    <a:lnTo>
                      <a:pt x="889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1151" y="456"/>
                    </a:lnTo>
                    <a:close/>
                  </a:path>
                </a:pathLst>
              </a:custGeom>
              <a:noFill/>
              <a:ln>
                <a:solidFill>
                  <a:schemeClr val="tx2"/>
                </a:solidFill>
              </a:ln>
            </p:spPr>
            <p:txBody>
              <a:bodyPr vert="horz" wrap="square" lIns="91310" tIns="45654" rIns="91310" bIns="4565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4"/>
              </a:p>
            </p:txBody>
          </p:sp>
          <p:sp>
            <p:nvSpPr>
              <p:cNvPr id="29" name="TextBox 25">
                <a:extLst>
                  <a:ext uri="{FF2B5EF4-FFF2-40B4-BE49-F238E27FC236}">
                    <a16:creationId xmlns:a16="http://schemas.microsoft.com/office/drawing/2014/main" id="{1208747B-595E-44FD-C63A-B44765CA1A83}"/>
                  </a:ext>
                </a:extLst>
              </p:cNvPr>
              <p:cNvSpPr txBox="1"/>
              <p:nvPr/>
            </p:nvSpPr>
            <p:spPr>
              <a:xfrm>
                <a:off x="2315297" y="2683106"/>
                <a:ext cx="1403449" cy="303804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200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NAZIONALE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69856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8131B46C-9DE6-7454-BD51-0E76CAE9656E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96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cs typeface="+mj-cs"/>
              </a:rPr>
              <a:t>Domande</a:t>
            </a:r>
            <a:r>
              <a:rPr lang="en-US" sz="96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cs typeface="+mj-cs"/>
              </a:rPr>
              <a:t> &amp; </a:t>
            </a:r>
            <a:r>
              <a:rPr lang="en-US" sz="96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cs typeface="+mj-cs"/>
              </a:rPr>
              <a:t>Risposte</a:t>
            </a:r>
            <a:endParaRPr lang="en-US" sz="96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  <a:latin typeface="+mj-lt"/>
              <a:cs typeface="+mj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40C7F38-B395-E958-B973-0B778D402B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64" r="-1" b="19856"/>
          <a:stretch/>
        </p:blipFill>
        <p:spPr>
          <a:xfrm>
            <a:off x="1343309" y="10"/>
            <a:ext cx="4476182" cy="3409940"/>
          </a:xfrm>
          <a:prstGeom prst="rect">
            <a:avLst/>
          </a:prstGeom>
          <a:effectLst>
            <a:reflection blurRad="38100" stA="52000" endA="300" endPos="30000" dir="5400000" sy="-100000" algn="bl" rotWithShape="0"/>
            <a:softEdge rad="19050"/>
          </a:effectLst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CE705E3-D895-1B69-2AB7-4D973919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6D22F896-40B5-4ADD-8801-0D06FADFA095}" type="slidenum">
              <a:rPr lang="en-US" smtClean="0">
                <a:latin typeface="+mn-lt"/>
                <a:cs typeface="+mn-cs"/>
              </a:rPr>
              <a:pPr defTabSz="914400">
                <a:spcAft>
                  <a:spcPts val="600"/>
                </a:spcAft>
              </a:pPr>
              <a:t>23</a:t>
            </a:fld>
            <a:endParaRPr lang="en-US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455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1C624B-F55F-C68D-FD80-C988AAD1B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CBE4C24-7E92-0745-BB63-A801A19120C6}" type="slidenum">
              <a:rPr lang="en-US">
                <a:latin typeface="+mn-lt"/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>
              <a:latin typeface="+mn-lt"/>
              <a:cs typeface="+mn-cs"/>
            </a:endParaRPr>
          </a:p>
        </p:txBody>
      </p:sp>
      <p:sp>
        <p:nvSpPr>
          <p:cNvPr id="12" name="Titolo 2">
            <a:extLst>
              <a:ext uri="{FF2B5EF4-FFF2-40B4-BE49-F238E27FC236}">
                <a16:creationId xmlns:a16="http://schemas.microsoft.com/office/drawing/2014/main" id="{3BDAD8DD-975F-B563-04B2-340794D14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598" y="5070216"/>
            <a:ext cx="11729806" cy="670098"/>
          </a:xfrm>
          <a:solidFill>
            <a:schemeClr val="tx1">
              <a:lumMod val="85000"/>
              <a:alpha val="83000"/>
            </a:schemeClr>
          </a:solidFill>
        </p:spPr>
        <p:txBody>
          <a:bodyPr vert="horz" wrap="none" lIns="104227" tIns="52114" rIns="104227" bIns="52114" rtlCol="0" anchor="ctr" anchorCtr="0">
            <a:normAutofit/>
          </a:bodyPr>
          <a:lstStyle/>
          <a:p>
            <a:pPr algn="r">
              <a:spcBef>
                <a:spcPts val="0"/>
              </a:spcBef>
            </a:pPr>
            <a:r>
              <a:rPr lang="it-IT" sz="2800" b="1" dirty="0"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Chi Siamo	</a:t>
            </a:r>
          </a:p>
        </p:txBody>
      </p:sp>
    </p:spTree>
    <p:extLst>
      <p:ext uri="{BB962C8B-B14F-4D97-AF65-F5344CB8AC3E}">
        <p14:creationId xmlns:p14="http://schemas.microsoft.com/office/powerpoint/2010/main" val="41226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dipinto, arte, disegno, piastrella&#10;&#10;Descrizione generata automaticamente">
            <a:extLst>
              <a:ext uri="{FF2B5EF4-FFF2-40B4-BE49-F238E27FC236}">
                <a16:creationId xmlns:a16="http://schemas.microsoft.com/office/drawing/2014/main" id="{0198AAF8-ED76-F4C1-4EAE-5DFBA91056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13"/>
          <a:stretch/>
        </p:blipFill>
        <p:spPr>
          <a:xfrm>
            <a:off x="151736" y="1788943"/>
            <a:ext cx="5608320" cy="4000668"/>
          </a:xfrm>
          <a:prstGeom prst="rect">
            <a:avLst/>
          </a:prstGeom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A570AF3-D638-2808-4B68-85FF30C37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1EB4B47-08C0-C811-8486-6175B671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DC6E1B-5EA4-8CDC-DF84-084578DDC934}"/>
              </a:ext>
            </a:extLst>
          </p:cNvPr>
          <p:cNvSpPr txBox="1"/>
          <p:nvPr/>
        </p:nvSpPr>
        <p:spPr>
          <a:xfrm>
            <a:off x="5760056" y="1446173"/>
            <a:ext cx="6280208" cy="485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… </a:t>
            </a:r>
            <a:r>
              <a:rPr lang="it-IT" sz="2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Dio mostra al profeta una distesa di ossa, distaccate l’una dall’altra e inaridite. </a:t>
            </a:r>
          </a:p>
          <a:p>
            <a:pPr>
              <a:lnSpc>
                <a:spcPct val="150000"/>
              </a:lnSpc>
            </a:pPr>
            <a:r>
              <a:rPr lang="it-IT" sz="2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Uno scenario desolante… </a:t>
            </a:r>
          </a:p>
          <a:p>
            <a:pPr>
              <a:lnSpc>
                <a:spcPct val="150000"/>
              </a:lnSpc>
            </a:pPr>
            <a:r>
              <a:rPr lang="it-IT" sz="2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Immaginatevi: tutta una pianura piena di ossa. Dio gli chiede, allora, di invocare su di loro lo Spirito. A quel punto, le ossa si muovono, cominciano ad avvicinarsi e a unirsi, su di loro crescono prima i nervi e poi la carne e si forma così un corpo, completo e pieno di vita». </a:t>
            </a:r>
          </a:p>
          <a:p>
            <a:pPr>
              <a:lnSpc>
                <a:spcPct val="150000"/>
              </a:lnSpc>
            </a:pPr>
            <a:endParaRPr lang="it-IT" sz="1400" b="0" i="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it-IT" sz="1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Papa Francesco Cap. 37 del Libro di Ezechiele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AD49EB71-2D88-35C5-44FD-378BAAB96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81" y="302422"/>
            <a:ext cx="10095584" cy="551295"/>
          </a:xfrm>
        </p:spPr>
        <p:txBody>
          <a:bodyPr>
            <a:normAutofit fontScale="90000"/>
          </a:bodyPr>
          <a:lstStyle/>
          <a:p>
            <a:r>
              <a:rPr lang="it-IT" dirty="0"/>
              <a:t>La visione del Profeta Ezechiele: da ossa inaridite ….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9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A570AF3-D638-2808-4B68-85FF30C37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1EB4B47-08C0-C811-8486-6175B671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DC6E1B-5EA4-8CDC-DF84-084578DDC934}"/>
              </a:ext>
            </a:extLst>
          </p:cNvPr>
          <p:cNvSpPr txBox="1"/>
          <p:nvPr/>
        </p:nvSpPr>
        <p:spPr>
          <a:xfrm>
            <a:off x="5297035" y="1082473"/>
            <a:ext cx="6743229" cy="5696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4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</a:t>
            </a:r>
            <a:r>
              <a:rPr lang="it-IT" sz="2400" b="1" i="0" dirty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uesta è la Chiesa</a:t>
            </a:r>
          </a:p>
          <a:p>
            <a:pPr algn="ctr"/>
            <a:endParaRPr lang="it-IT" sz="2400" b="0" i="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E’ «il capolavoro dello Spirito,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il quale infonde in ciascuno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la vita nuova del Risorto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 ci pone l’uno accanto all’altro,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l’uno a servizio e a sostegno dell’altro,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facendo così di tutti noi un corpo solo, </a:t>
            </a:r>
          </a:p>
          <a:p>
            <a:pPr algn="ctr">
              <a:lnSpc>
                <a:spcPct val="150000"/>
              </a:lnSpc>
            </a:pPr>
            <a:r>
              <a:rPr lang="it-IT" sz="2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edificato nella comunione e nell’amore».</a:t>
            </a:r>
          </a:p>
          <a:p>
            <a:pPr algn="r">
              <a:lnSpc>
                <a:spcPct val="150000"/>
              </a:lnSpc>
            </a:pPr>
            <a:r>
              <a:rPr lang="it-IT" sz="1400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Papa Francesco Cap. 37 del Libro di Ezechiele</a:t>
            </a:r>
          </a:p>
          <a:p>
            <a:pPr algn="ctr">
              <a:lnSpc>
                <a:spcPct val="150000"/>
              </a:lnSpc>
            </a:pPr>
            <a:endParaRPr lang="it-IT" sz="2400" b="1" spc="3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AD49EB71-2D88-35C5-44FD-378BAAB96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81" y="302422"/>
            <a:ext cx="10095584" cy="551295"/>
          </a:xfrm>
        </p:spPr>
        <p:txBody>
          <a:bodyPr>
            <a:normAutofit/>
          </a:bodyPr>
          <a:lstStyle/>
          <a:p>
            <a:r>
              <a:rPr lang="it-IT" dirty="0"/>
              <a:t>… lo Spirito fa nascere il Corpo che è la Chiesa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1" name="Immagine 10" descr="Immagine che contiene dipinto, arte, mitologia, Arti visive&#10;&#10;Descrizione generata automaticamente">
            <a:extLst>
              <a:ext uri="{FF2B5EF4-FFF2-40B4-BE49-F238E27FC236}">
                <a16:creationId xmlns:a16="http://schemas.microsoft.com/office/drawing/2014/main" id="{2D0B6B5D-49C6-D89A-DF2D-B13178C47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2473"/>
            <a:ext cx="5524418" cy="577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98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42C0E729-2CC5-2BD1-2408-BD51F4B9A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8934" y="130151"/>
            <a:ext cx="2591400" cy="103909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ENTI </a:t>
            </a:r>
            <a:br>
              <a:rPr lang="en-US" sz="2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e </a:t>
            </a:r>
            <a:br>
              <a:rPr lang="en-US" sz="2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PERSONE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AF20D0E-D84B-CA04-E53B-FBA5FE8B19F7}"/>
              </a:ext>
            </a:extLst>
          </p:cNvPr>
          <p:cNvSpPr txBox="1"/>
          <p:nvPr/>
        </p:nvSpPr>
        <p:spPr>
          <a:xfrm>
            <a:off x="243839" y="1536257"/>
            <a:ext cx="5896495" cy="5241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La Chiesa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s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volge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un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servizio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capillare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attraverso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la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presenza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di «</a:t>
            </a:r>
            <a:r>
              <a:rPr lang="en-US" sz="2000" b="1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ENTI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»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che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si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occupano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di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presidiare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un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territorio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ben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preciso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e di «</a:t>
            </a:r>
            <a:r>
              <a:rPr lang="en-US" sz="2000" b="1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PERSONE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»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che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operano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a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servizio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dei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fedeli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di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quel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territorio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.</a:t>
            </a:r>
          </a:p>
          <a:p>
            <a:pPr defTabSz="914400">
              <a:lnSpc>
                <a:spcPct val="120000"/>
              </a:lnSpc>
              <a:spcBef>
                <a:spcPts val="600"/>
              </a:spcBef>
            </a:pPr>
            <a:endParaRPr lang="en-US" sz="2000" dirty="0">
              <a:gradFill>
                <a:gsLst>
                  <a:gs pos="34000">
                    <a:srgbClr val="EDEDED"/>
                  </a:gs>
                  <a:gs pos="0">
                    <a:srgbClr val="BFBFBF"/>
                  </a:gs>
                  <a:gs pos="100000">
                    <a:srgbClr val="FFFFFF"/>
                  </a:gs>
                </a:gsLst>
                <a:lin ang="4800000" scaled="0"/>
              </a:gradFill>
              <a:effectLst/>
            </a:endParaRPr>
          </a:p>
          <a:p>
            <a:pPr defTabSz="914400">
              <a:lnSpc>
                <a:spcPct val="120000"/>
              </a:lnSpc>
              <a:spcBef>
                <a:spcPts val="600"/>
              </a:spcBef>
            </a:pP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TUTTI SIAMO PARTE DEL 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  <a:effectLst/>
              </a:rPr>
              <a:t>CORPO DI CRISTO CHE E’ LA CHIESA: </a:t>
            </a:r>
            <a:r>
              <a:rPr lang="it-IT" sz="2000" dirty="0"/>
              <a:t> </a:t>
            </a:r>
            <a:r>
              <a:rPr lang="it-IT" sz="2000" b="1" dirty="0">
                <a:latin typeface="+mj-lt"/>
                <a:ea typeface="+mj-ea"/>
                <a:cs typeface="+mj-cs"/>
              </a:rPr>
              <a:t>strettamente uniti l’uno all’altro, formiamo insieme una cosa sola.</a:t>
            </a:r>
          </a:p>
          <a:p>
            <a:pPr defTabSz="914400"/>
            <a:endParaRPr lang="it-IT" sz="2000" b="1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algn="ctr" defTabSz="914400"/>
            <a:r>
              <a:rPr lang="it-IT" sz="2000" b="1" dirty="0">
                <a:ln w="22225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SIAMO la CHIESA CATTOLICA ITALIANA</a:t>
            </a:r>
          </a:p>
          <a:p>
            <a:pPr defTabSz="914400"/>
            <a:r>
              <a:rPr lang="it-IT" sz="2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defTabSz="914400">
              <a:lnSpc>
                <a:spcPct val="120000"/>
              </a:lnSpc>
              <a:spcBef>
                <a:spcPts val="600"/>
              </a:spcBef>
            </a:pPr>
            <a:r>
              <a:rPr lang="it-IT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Lo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sappiamo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bene!  OGNUNO DI NOI , con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propri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carismi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e nel proprio </a:t>
            </a:r>
            <a:r>
              <a:rPr lang="en-US" sz="2000" dirty="0" err="1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territorio</a:t>
            </a:r>
            <a:r>
              <a:rPr lang="en-US" sz="2000" dirty="0">
                <a:gradFill>
                  <a:gsLst>
                    <a:gs pos="34000">
                      <a:srgbClr val="EDEDED"/>
                    </a:gs>
                    <a:gs pos="0">
                      <a:srgbClr val="BFBFBF"/>
                    </a:gs>
                    <a:gs pos="100000">
                      <a:srgbClr val="FFFFFF"/>
                    </a:gs>
                  </a:gsLst>
                  <a:lin ang="4800000" scaled="0"/>
                </a:gradFill>
              </a:rPr>
              <a:t> , E’ INDISPENSABILE!</a:t>
            </a:r>
            <a:endParaRPr lang="en-US" sz="2000" dirty="0">
              <a:gradFill>
                <a:gsLst>
                  <a:gs pos="34000">
                    <a:srgbClr val="EDEDED"/>
                  </a:gs>
                  <a:gs pos="0">
                    <a:srgbClr val="BFBFBF"/>
                  </a:gs>
                  <a:gs pos="100000">
                    <a:srgbClr val="FFFFFF"/>
                  </a:gs>
                </a:gsLst>
                <a:lin ang="4800000" scaled="0"/>
              </a:gradFill>
              <a:effectLst/>
            </a:endParaRPr>
          </a:p>
        </p:txBody>
      </p:sp>
      <p:pic>
        <p:nvPicPr>
          <p:cNvPr id="7" name="Immagine 6" descr="Immagine che contiene testo, mappa, schermata, Carattere&#10;&#10;Descrizione generata automaticamente">
            <a:extLst>
              <a:ext uri="{FF2B5EF4-FFF2-40B4-BE49-F238E27FC236}">
                <a16:creationId xmlns:a16="http://schemas.microsoft.com/office/drawing/2014/main" id="{8D5E6CA4-002B-481B-4555-4DD541215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531" y="694073"/>
            <a:ext cx="4854495" cy="5469853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6C2364C-51C9-1FE3-4FCD-B5F5384F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D57B51D-716E-B843-8638-B6AB05867ABA}" type="slidenum">
              <a:rPr lang="en-US" sz="1200">
                <a:gradFill flip="none" rotWithShape="1">
                  <a:gsLst>
                    <a:gs pos="28000">
                      <a:srgbClr val="7F7F7F"/>
                    </a:gs>
                    <a:gs pos="0">
                      <a:srgbClr val="9E9E9E"/>
                    </a:gs>
                    <a:gs pos="100000">
                      <a:srgbClr val="7F7F7F"/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rPr>
              <a:pPr defTabSz="914400">
                <a:spcAft>
                  <a:spcPts val="600"/>
                </a:spcAft>
              </a:pPr>
              <a:t>6</a:t>
            </a:fld>
            <a:endParaRPr lang="en-US" sz="1200">
              <a:gradFill flip="none" rotWithShape="1">
                <a:gsLst>
                  <a:gs pos="28000">
                    <a:srgbClr val="7F7F7F"/>
                  </a:gs>
                  <a:gs pos="0">
                    <a:srgbClr val="9E9E9E"/>
                  </a:gs>
                  <a:gs pos="100000">
                    <a:srgbClr val="7F7F7F"/>
                  </a:gs>
                </a:gsLst>
                <a:lin ang="5400000" scaled="1"/>
                <a:tileRect/>
              </a:gradFill>
              <a:latin typeface="+mn-lt"/>
              <a:ea typeface="+mn-ea"/>
              <a:cs typeface="+mn-cs"/>
            </a:endParaRPr>
          </a:p>
        </p:txBody>
      </p:sp>
      <p:pic>
        <p:nvPicPr>
          <p:cNvPr id="17" name="Immagine 16" descr="Immagine che contiene Line art, schizzo, testo, clipart&#10;&#10;Descrizione generata automaticamente">
            <a:extLst>
              <a:ext uri="{FF2B5EF4-FFF2-40B4-BE49-F238E27FC236}">
                <a16:creationId xmlns:a16="http://schemas.microsoft.com/office/drawing/2014/main" id="{E7B7DE07-B837-CFD3-5EF0-1ED779EEA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091" y="80414"/>
            <a:ext cx="1651357" cy="113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7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La Struttura del Servizio: Enti e Persone </a:t>
            </a:r>
            <a:r>
              <a:rPr lang="it-IT" dirty="0">
                <a:solidFill>
                  <a:srgbClr val="FFFF00"/>
                </a:solidFill>
              </a:rPr>
              <a:t>con nomina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D7A8C85F-FD4E-C44C-9613-C732619D4297}"/>
              </a:ext>
            </a:extLst>
          </p:cNvPr>
          <p:cNvGrpSpPr/>
          <p:nvPr/>
        </p:nvGrpSpPr>
        <p:grpSpPr>
          <a:xfrm>
            <a:off x="2563082" y="1435459"/>
            <a:ext cx="9147715" cy="964415"/>
            <a:chOff x="2238513" y="1154612"/>
            <a:chExt cx="8025426" cy="846096"/>
          </a:xfrm>
        </p:grpSpPr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39A8D41C-FC6D-F546-A0A6-836492DC2420}"/>
                </a:ext>
              </a:extLst>
            </p:cNvPr>
            <p:cNvSpPr txBox="1">
              <a:spLocks/>
            </p:cNvSpPr>
            <p:nvPr/>
          </p:nvSpPr>
          <p:spPr>
            <a:xfrm>
              <a:off x="5345113" y="1154612"/>
              <a:ext cx="4918826" cy="846096"/>
            </a:xfrm>
            <a:prstGeom prst="rect">
              <a:avLst/>
            </a:prstGeom>
          </p:spPr>
          <p:txBody>
            <a:bodyPr vert="horz" wrap="square" lIns="108696" tIns="54348" rIns="108696" bIns="5434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25698" indent="-325698" algn="just">
                <a:spcBef>
                  <a:spcPct val="0"/>
                </a:spcBef>
                <a:buClr>
                  <a:schemeClr val="tx1"/>
                </a:buClr>
                <a:buSzPct val="80000"/>
                <a:buFont typeface="Wingdings" panose="05000000000000000000" pitchFamily="2" charset="2"/>
                <a:buChar char="§"/>
              </a:pPr>
              <a:r>
                <a:rPr lang="it-IT" altLang="it-IT" sz="1600" b="1" dirty="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Presidenza/</a:t>
              </a:r>
              <a:r>
                <a:rPr lang="it-IT" altLang="it-IT" sz="1600" b="1" dirty="0" err="1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Segr</a:t>
              </a:r>
              <a:r>
                <a:rPr lang="it-IT" altLang="it-IT" sz="1600" b="1" dirty="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. Generale</a:t>
              </a:r>
            </a:p>
            <a:p>
              <a:pPr marL="325698" indent="-325698" algn="just">
                <a:spcBef>
                  <a:spcPct val="0"/>
                </a:spcBef>
                <a:buClr>
                  <a:schemeClr val="tx1"/>
                </a:buClr>
                <a:buSzPct val="80000"/>
                <a:buFont typeface="Wingdings" panose="05000000000000000000" pitchFamily="2" charset="2"/>
                <a:buChar char="§"/>
              </a:pPr>
              <a:r>
                <a:rPr lang="it-IT" altLang="it-IT" sz="1600" b="1" dirty="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Comitato</a:t>
              </a:r>
              <a:r>
                <a:rPr lang="it-IT" altLang="it-IT" sz="1600" dirty="0">
                  <a:solidFill>
                    <a:schemeClr val="tx1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per la promozione del sostegno economico alla Chiesa cattolica</a:t>
              </a:r>
            </a:p>
          </p:txBody>
        </p:sp>
        <p:sp>
          <p:nvSpPr>
            <p:cNvPr id="20" name="Freeform 102">
              <a:extLst>
                <a:ext uri="{FF2B5EF4-FFF2-40B4-BE49-F238E27FC236}">
                  <a16:creationId xmlns:a16="http://schemas.microsoft.com/office/drawing/2014/main" id="{98B6088D-C8C2-8446-BF64-687DBA779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513" y="1330071"/>
              <a:ext cx="828366" cy="625748"/>
            </a:xfrm>
            <a:custGeom>
              <a:avLst/>
              <a:gdLst>
                <a:gd name="T0" fmla="*/ 212 w 423"/>
                <a:gd name="T1" fmla="*/ 0 h 366"/>
                <a:gd name="T2" fmla="*/ 0 w 423"/>
                <a:gd name="T3" fmla="*/ 366 h 366"/>
                <a:gd name="T4" fmla="*/ 423 w 423"/>
                <a:gd name="T5" fmla="*/ 366 h 366"/>
                <a:gd name="T6" fmla="*/ 212 w 42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3" h="366">
                  <a:moveTo>
                    <a:pt x="212" y="0"/>
                  </a:moveTo>
                  <a:lnTo>
                    <a:pt x="0" y="366"/>
                  </a:lnTo>
                  <a:lnTo>
                    <a:pt x="423" y="366"/>
                  </a:lnTo>
                  <a:lnTo>
                    <a:pt x="212" y="0"/>
                  </a:lnTo>
                  <a:close/>
                </a:path>
              </a:pathLst>
            </a:custGeom>
            <a:noFill/>
            <a:ln w="12700"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375" tIns="45687" rIns="91375" bIns="45687" numCol="1" anchor="t" anchorCtr="0" compatLnSpc="1">
              <a:prstTxWarp prst="textNoShape">
                <a:avLst/>
              </a:prstTxWarp>
            </a:bodyPr>
            <a:lstStyle/>
            <a:p>
              <a:endParaRPr lang="en-US" sz="3597" dirty="0"/>
            </a:p>
          </p:txBody>
        </p:sp>
      </p:grpSp>
      <p:sp>
        <p:nvSpPr>
          <p:cNvPr id="23" name="TextBox 25">
            <a:extLst>
              <a:ext uri="{FF2B5EF4-FFF2-40B4-BE49-F238E27FC236}">
                <a16:creationId xmlns:a16="http://schemas.microsoft.com/office/drawing/2014/main" id="{47510875-302D-5941-8AAD-0A29E1B1A0CD}"/>
              </a:ext>
            </a:extLst>
          </p:cNvPr>
          <p:cNvSpPr txBox="1"/>
          <p:nvPr/>
        </p:nvSpPr>
        <p:spPr>
          <a:xfrm>
            <a:off x="2238218" y="1327689"/>
            <a:ext cx="1468672" cy="33842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599" b="1" dirty="0">
                <a:solidFill>
                  <a:schemeClr val="tx2"/>
                </a:solidFill>
                <a:latin typeface="Montserrat" pitchFamily="2" charset="77"/>
                <a:ea typeface="League Spartan" charset="0"/>
                <a:cs typeface="Poppins" pitchFamily="2" charset="77"/>
              </a:rPr>
              <a:t>NAZIONALE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9512009C-D5C2-C34E-B937-4B6120DA10D2}"/>
              </a:ext>
            </a:extLst>
          </p:cNvPr>
          <p:cNvGrpSpPr/>
          <p:nvPr/>
        </p:nvGrpSpPr>
        <p:grpSpPr>
          <a:xfrm>
            <a:off x="2042493" y="2441486"/>
            <a:ext cx="9701401" cy="796916"/>
            <a:chOff x="1791878" y="2126995"/>
            <a:chExt cx="8511183" cy="699146"/>
          </a:xfrm>
        </p:grpSpPr>
        <p:sp>
          <p:nvSpPr>
            <p:cNvPr id="21" name="Freeform 103">
              <a:extLst>
                <a:ext uri="{FF2B5EF4-FFF2-40B4-BE49-F238E27FC236}">
                  <a16:creationId xmlns:a16="http://schemas.microsoft.com/office/drawing/2014/main" id="{46C5B53C-7CA7-7440-8634-DAC2FCEE1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878" y="2204540"/>
              <a:ext cx="1751641" cy="621601"/>
            </a:xfrm>
            <a:custGeom>
              <a:avLst/>
              <a:gdLst>
                <a:gd name="T0" fmla="*/ 1151 w 1151"/>
                <a:gd name="T1" fmla="*/ 456 h 456"/>
                <a:gd name="T2" fmla="*/ 889 w 1151"/>
                <a:gd name="T3" fmla="*/ 0 h 456"/>
                <a:gd name="T4" fmla="*/ 262 w 1151"/>
                <a:gd name="T5" fmla="*/ 0 h 456"/>
                <a:gd name="T6" fmla="*/ 0 w 1151"/>
                <a:gd name="T7" fmla="*/ 456 h 456"/>
                <a:gd name="T8" fmla="*/ 1151 w 1151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1" h="456">
                  <a:moveTo>
                    <a:pt x="1151" y="456"/>
                  </a:moveTo>
                  <a:lnTo>
                    <a:pt x="889" y="0"/>
                  </a:lnTo>
                  <a:lnTo>
                    <a:pt x="262" y="0"/>
                  </a:lnTo>
                  <a:lnTo>
                    <a:pt x="0" y="456"/>
                  </a:lnTo>
                  <a:lnTo>
                    <a:pt x="1151" y="4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375" tIns="45687" rIns="91375" bIns="45687" numCol="1" anchor="t" anchorCtr="0" compatLnSpc="1">
              <a:prstTxWarp prst="textNoShape">
                <a:avLst/>
              </a:prstTxWarp>
            </a:bodyPr>
            <a:lstStyle/>
            <a:p>
              <a:endParaRPr lang="en-US" sz="3597"/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5384235" y="2126995"/>
              <a:ext cx="4918826" cy="586880"/>
            </a:xfrm>
            <a:prstGeom prst="rect">
              <a:avLst/>
            </a:prstGeom>
          </p:spPr>
          <p:txBody>
            <a:bodyPr vert="horz" wrap="square" lIns="108696" tIns="54348" rIns="108696" bIns="54348" rtlCol="0">
              <a:spAutoFit/>
            </a:bodyPr>
            <a:lstStyle/>
            <a:p>
              <a:pPr marL="325698" indent="-325698" algn="just" defTabSz="1239688">
                <a:lnSpc>
                  <a:spcPct val="120000"/>
                </a:lnSpc>
                <a:spcBef>
                  <a:spcPct val="0"/>
                </a:spcBef>
                <a:buClr>
                  <a:schemeClr val="tx1"/>
                </a:buClr>
                <a:buSzPct val="80000"/>
                <a:buFont typeface="Wingdings" panose="05000000000000000000" pitchFamily="2" charset="2"/>
                <a:buChar char="§"/>
              </a:pPr>
              <a:r>
                <a:rPr lang="it-IT" altLang="it-IT" sz="1600" b="1" dirty="0">
                  <a:latin typeface="Tahoma" panose="020B0604030504040204" pitchFamily="34" charset="0"/>
                  <a:cs typeface="Times New Roman" panose="02020603050405020304" pitchFamily="18" charset="0"/>
                </a:rPr>
                <a:t>S.P.S.E </a:t>
              </a:r>
              <a:r>
                <a:rPr lang="it-IT" altLang="it-IT" sz="1600" dirty="0">
                  <a:latin typeface="Tahoma" panose="020B0604030504040204" pitchFamily="34" charset="0"/>
                  <a:cs typeface="Times New Roman" panose="02020603050405020304" pitchFamily="18" charset="0"/>
                </a:rPr>
                <a:t>(Servizio per la promozione del sostegno economico alla Chiesa cattolica )</a:t>
              </a:r>
            </a:p>
          </p:txBody>
        </p:sp>
      </p:grpSp>
      <p:sp>
        <p:nvSpPr>
          <p:cNvPr id="41" name="TextBox 25">
            <a:extLst>
              <a:ext uri="{FF2B5EF4-FFF2-40B4-BE49-F238E27FC236}">
                <a16:creationId xmlns:a16="http://schemas.microsoft.com/office/drawing/2014/main" id="{47510875-302D-5941-8AAD-0A29E1B1A0CD}"/>
              </a:ext>
            </a:extLst>
          </p:cNvPr>
          <p:cNvSpPr txBox="1"/>
          <p:nvPr/>
        </p:nvSpPr>
        <p:spPr>
          <a:xfrm>
            <a:off x="526140" y="1323679"/>
            <a:ext cx="1085554" cy="33842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599" b="1" dirty="0">
                <a:solidFill>
                  <a:schemeClr val="tx2"/>
                </a:solidFill>
                <a:latin typeface="Montserrat" pitchFamily="2" charset="77"/>
                <a:ea typeface="League Spartan" charset="0"/>
                <a:cs typeface="Poppins" pitchFamily="2" charset="77"/>
              </a:rPr>
              <a:t>LIVELLO</a:t>
            </a:r>
          </a:p>
        </p:txBody>
      </p:sp>
      <p:cxnSp>
        <p:nvCxnSpPr>
          <p:cNvPr id="46" name="Connettore diritto 45"/>
          <p:cNvCxnSpPr/>
          <p:nvPr/>
        </p:nvCxnSpPr>
        <p:spPr>
          <a:xfrm flipV="1">
            <a:off x="514044" y="3277336"/>
            <a:ext cx="11165722" cy="107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/>
          <p:cNvCxnSpPr/>
          <p:nvPr/>
        </p:nvCxnSpPr>
        <p:spPr>
          <a:xfrm flipV="1">
            <a:off x="552288" y="4281753"/>
            <a:ext cx="11165722" cy="107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diritto 54"/>
          <p:cNvCxnSpPr/>
          <p:nvPr/>
        </p:nvCxnSpPr>
        <p:spPr>
          <a:xfrm flipV="1">
            <a:off x="556467" y="5311196"/>
            <a:ext cx="11165722" cy="1073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o 6"/>
          <p:cNvGrpSpPr/>
          <p:nvPr/>
        </p:nvGrpSpPr>
        <p:grpSpPr>
          <a:xfrm>
            <a:off x="260089" y="3294852"/>
            <a:ext cx="11780175" cy="964415"/>
            <a:chOff x="224388" y="2890622"/>
            <a:chExt cx="10052203" cy="846096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AA65AF67-2591-E941-9528-F5CB60FD929E}"/>
                </a:ext>
              </a:extLst>
            </p:cNvPr>
            <p:cNvGrpSpPr/>
            <p:nvPr/>
          </p:nvGrpSpPr>
          <p:grpSpPr>
            <a:xfrm>
              <a:off x="1283889" y="2890622"/>
              <a:ext cx="8992702" cy="846096"/>
              <a:chOff x="1283889" y="2890622"/>
              <a:chExt cx="8992702" cy="846096"/>
            </a:xfrm>
          </p:grpSpPr>
          <p:sp>
            <p:nvSpPr>
              <p:cNvPr id="18" name="Freeform 100">
                <a:extLst>
                  <a:ext uri="{FF2B5EF4-FFF2-40B4-BE49-F238E27FC236}">
                    <a16:creationId xmlns:a16="http://schemas.microsoft.com/office/drawing/2014/main" id="{87CE672D-A558-6241-87E8-547BD2052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889" y="3022230"/>
                <a:ext cx="2617882" cy="631855"/>
              </a:xfrm>
              <a:custGeom>
                <a:avLst/>
                <a:gdLst>
                  <a:gd name="T0" fmla="*/ 1881 w 1881"/>
                  <a:gd name="T1" fmla="*/ 454 h 454"/>
                  <a:gd name="T2" fmla="*/ 1619 w 1881"/>
                  <a:gd name="T3" fmla="*/ 0 h 454"/>
                  <a:gd name="T4" fmla="*/ 262 w 1881"/>
                  <a:gd name="T5" fmla="*/ 0 h 454"/>
                  <a:gd name="T6" fmla="*/ 0 w 1881"/>
                  <a:gd name="T7" fmla="*/ 454 h 454"/>
                  <a:gd name="T8" fmla="*/ 1881 w 1881"/>
                  <a:gd name="T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1" h="454">
                    <a:moveTo>
                      <a:pt x="1881" y="454"/>
                    </a:moveTo>
                    <a:lnTo>
                      <a:pt x="1619" y="0"/>
                    </a:lnTo>
                    <a:lnTo>
                      <a:pt x="262" y="0"/>
                    </a:lnTo>
                    <a:lnTo>
                      <a:pt x="0" y="454"/>
                    </a:lnTo>
                    <a:lnTo>
                      <a:pt x="1881" y="4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375" tIns="45687" rIns="91375" bIns="4568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7"/>
              </a:p>
            </p:txBody>
          </p:sp>
          <p:sp>
            <p:nvSpPr>
              <p:cNvPr id="43" name="TextBox 25">
                <a:extLst>
                  <a:ext uri="{FF2B5EF4-FFF2-40B4-BE49-F238E27FC236}">
                    <a16:creationId xmlns:a16="http://schemas.microsoft.com/office/drawing/2014/main" id="{47510875-302D-5941-8AAD-0A29E1B1A0CD}"/>
                  </a:ext>
                </a:extLst>
              </p:cNvPr>
              <p:cNvSpPr txBox="1"/>
              <p:nvPr/>
            </p:nvSpPr>
            <p:spPr>
              <a:xfrm>
                <a:off x="2017191" y="3196114"/>
                <a:ext cx="1277237" cy="296906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9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REGIONALE</a:t>
                </a:r>
              </a:p>
            </p:txBody>
          </p:sp>
          <p:sp>
            <p:nvSpPr>
              <p:cNvPr id="50" name="Rettangolo 49"/>
              <p:cNvSpPr/>
              <p:nvPr/>
            </p:nvSpPr>
            <p:spPr>
              <a:xfrm>
                <a:off x="5239426" y="2890622"/>
                <a:ext cx="5037165" cy="846096"/>
              </a:xfrm>
              <a:prstGeom prst="rect">
                <a:avLst/>
              </a:prstGeom>
            </p:spPr>
            <p:txBody>
              <a:bodyPr vert="horz" wrap="square" lIns="108696" tIns="54348" rIns="108696" bIns="54348" rtlCol="0">
                <a:spAutoFit/>
              </a:bodyPr>
              <a:lstStyle/>
              <a:p>
                <a:pPr marL="325698" indent="-325698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  <a:buFont typeface="Wingdings" panose="05000000000000000000" pitchFamily="2" charset="2"/>
                  <a:buChar char="§"/>
                </a:pPr>
                <a:r>
                  <a:rPr lang="it-IT" altLang="it-IT" sz="1600" b="1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Vescovi Delegato </a:t>
                </a:r>
                <a:r>
                  <a:rPr lang="it-IT" altLang="it-IT" sz="1600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per il Sovvenire (nominato dalla CER)</a:t>
                </a:r>
              </a:p>
              <a:p>
                <a:pPr marL="325698" indent="-325698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  <a:buFont typeface="Wingdings" panose="05000000000000000000" pitchFamily="2" charset="2"/>
                  <a:buChar char="§"/>
                </a:pPr>
                <a:r>
                  <a:rPr lang="it-IT" altLang="it-IT" sz="1600" b="1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Referenti Regionale</a:t>
                </a:r>
              </a:p>
              <a:p>
                <a:pPr marL="309414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</a:pPr>
                <a:r>
                  <a:rPr lang="it-IT" altLang="it-IT" sz="1600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(nominato dalla Conferenza Episcopale Regionale)</a:t>
                </a:r>
              </a:p>
            </p:txBody>
          </p:sp>
        </p:grpSp>
        <p:sp>
          <p:nvSpPr>
            <p:cNvPr id="4" name="Rettangolo 3"/>
            <p:cNvSpPr/>
            <p:nvPr/>
          </p:nvSpPr>
          <p:spPr>
            <a:xfrm>
              <a:off x="224388" y="3157924"/>
              <a:ext cx="1563729" cy="324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b="1" dirty="0"/>
                <a:t>16 REGIONI</a:t>
              </a:r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260089" y="4442039"/>
            <a:ext cx="11496162" cy="727209"/>
            <a:chOff x="224387" y="3897070"/>
            <a:chExt cx="10085754" cy="637992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43710FAE-3B01-F345-9521-CA0CB094D2CA}"/>
                </a:ext>
              </a:extLst>
            </p:cNvPr>
            <p:cNvGrpSpPr/>
            <p:nvPr/>
          </p:nvGrpSpPr>
          <p:grpSpPr>
            <a:xfrm>
              <a:off x="777293" y="3897070"/>
              <a:ext cx="9532848" cy="637992"/>
              <a:chOff x="777293" y="3897070"/>
              <a:chExt cx="9532848" cy="637992"/>
            </a:xfrm>
          </p:grpSpPr>
          <p:sp>
            <p:nvSpPr>
              <p:cNvPr id="17" name="Freeform 99">
                <a:extLst>
                  <a:ext uri="{FF2B5EF4-FFF2-40B4-BE49-F238E27FC236}">
                    <a16:creationId xmlns:a16="http://schemas.microsoft.com/office/drawing/2014/main" id="{EE523E1A-F154-1941-A085-580B5A54A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293" y="3901815"/>
                <a:ext cx="3632467" cy="633247"/>
              </a:xfrm>
              <a:custGeom>
                <a:avLst/>
                <a:gdLst>
                  <a:gd name="T0" fmla="*/ 2610 w 2610"/>
                  <a:gd name="T1" fmla="*/ 455 h 455"/>
                  <a:gd name="T2" fmla="*/ 2347 w 2610"/>
                  <a:gd name="T3" fmla="*/ 0 h 455"/>
                  <a:gd name="T4" fmla="*/ 262 w 2610"/>
                  <a:gd name="T5" fmla="*/ 0 h 455"/>
                  <a:gd name="T6" fmla="*/ 0 w 2610"/>
                  <a:gd name="T7" fmla="*/ 455 h 455"/>
                  <a:gd name="T8" fmla="*/ 2610 w 2610"/>
                  <a:gd name="T9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0" h="455">
                    <a:moveTo>
                      <a:pt x="2610" y="455"/>
                    </a:moveTo>
                    <a:lnTo>
                      <a:pt x="2347" y="0"/>
                    </a:lnTo>
                    <a:lnTo>
                      <a:pt x="262" y="0"/>
                    </a:lnTo>
                    <a:lnTo>
                      <a:pt x="0" y="455"/>
                    </a:lnTo>
                    <a:lnTo>
                      <a:pt x="2610" y="4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375" tIns="45687" rIns="91375" bIns="4568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7"/>
              </a:p>
            </p:txBody>
          </p:sp>
          <p:sp>
            <p:nvSpPr>
              <p:cNvPr id="53" name="TextBox 25">
                <a:extLst>
                  <a:ext uri="{FF2B5EF4-FFF2-40B4-BE49-F238E27FC236}">
                    <a16:creationId xmlns:a16="http://schemas.microsoft.com/office/drawing/2014/main" id="{47510875-302D-5941-8AAD-0A29E1B1A0CD}"/>
                  </a:ext>
                </a:extLst>
              </p:cNvPr>
              <p:cNvSpPr txBox="1"/>
              <p:nvPr/>
            </p:nvSpPr>
            <p:spPr>
              <a:xfrm>
                <a:off x="2041546" y="4060758"/>
                <a:ext cx="1325052" cy="296906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9" b="1" dirty="0">
                    <a:latin typeface="Montserrat" pitchFamily="2" charset="77"/>
                    <a:ea typeface="League Spartan" charset="0"/>
                    <a:cs typeface="Poppins" pitchFamily="2" charset="77"/>
                  </a:rPr>
                  <a:t>DIOCESANO</a:t>
                </a:r>
              </a:p>
            </p:txBody>
          </p:sp>
          <p:sp>
            <p:nvSpPr>
              <p:cNvPr id="54" name="Rettangolo 53"/>
              <p:cNvSpPr/>
              <p:nvPr/>
            </p:nvSpPr>
            <p:spPr>
              <a:xfrm>
                <a:off x="5378664" y="3897070"/>
                <a:ext cx="4931477" cy="586881"/>
              </a:xfrm>
              <a:prstGeom prst="rect">
                <a:avLst/>
              </a:prstGeom>
            </p:spPr>
            <p:txBody>
              <a:bodyPr vert="horz" wrap="square" lIns="108696" tIns="54348" rIns="108696" bIns="54348" rtlCol="0">
                <a:spAutoFit/>
              </a:bodyPr>
              <a:lstStyle/>
              <a:p>
                <a:pPr marL="325698" indent="-325698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  <a:buFont typeface="Wingdings" panose="05000000000000000000" pitchFamily="2" charset="2"/>
                  <a:buChar char="§"/>
                </a:pPr>
                <a:r>
                  <a:rPr lang="it-IT" altLang="it-IT" sz="1600" b="1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Incaricati Diocesano </a:t>
                </a:r>
                <a:r>
                  <a:rPr lang="it-IT" altLang="it-IT" sz="1600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(nominato dal Vescovo)</a:t>
                </a:r>
              </a:p>
              <a:p>
                <a:pPr marL="309414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</a:pPr>
                <a:r>
                  <a:rPr lang="it-IT" altLang="it-IT" sz="1600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e si può avvalere di un </a:t>
                </a:r>
                <a:r>
                  <a:rPr lang="it-IT" altLang="it-IT" sz="1600" b="1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Servizio Diocesano</a:t>
                </a:r>
                <a:endParaRPr lang="it-IT" altLang="it-IT" sz="1600" dirty="0">
                  <a:latin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8" name="Rettangolo 27"/>
            <p:cNvSpPr/>
            <p:nvPr/>
          </p:nvSpPr>
          <p:spPr>
            <a:xfrm>
              <a:off x="224387" y="4064549"/>
              <a:ext cx="1563729" cy="335349"/>
            </a:xfrm>
            <a:prstGeom prst="rect">
              <a:avLst/>
            </a:prstGeom>
          </p:spPr>
          <p:txBody>
            <a:bodyPr wrap="square" lIns="104227" tIns="52114" rIns="104227" bIns="52114" anchor="t">
              <a:spAutoFit/>
            </a:bodyPr>
            <a:lstStyle/>
            <a:p>
              <a:r>
                <a:rPr lang="it-IT" b="1" dirty="0"/>
                <a:t>218 DIOCESI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260088" y="5448451"/>
            <a:ext cx="11483807" cy="939641"/>
            <a:chOff x="224386" y="4780010"/>
            <a:chExt cx="10074914" cy="824362"/>
          </a:xfrm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D0AA5F58-F6D6-BE48-8AA5-10AAB09C7BE9}"/>
                </a:ext>
              </a:extLst>
            </p:cNvPr>
            <p:cNvGrpSpPr/>
            <p:nvPr/>
          </p:nvGrpSpPr>
          <p:grpSpPr>
            <a:xfrm>
              <a:off x="270696" y="4780010"/>
              <a:ext cx="10028604" cy="824362"/>
              <a:chOff x="270696" y="4780010"/>
              <a:chExt cx="10028604" cy="824362"/>
            </a:xfrm>
          </p:grpSpPr>
          <p:sp>
            <p:nvSpPr>
              <p:cNvPr id="19" name="Freeform 101">
                <a:extLst>
                  <a:ext uri="{FF2B5EF4-FFF2-40B4-BE49-F238E27FC236}">
                    <a16:creationId xmlns:a16="http://schemas.microsoft.com/office/drawing/2014/main" id="{8D17D60C-ACAA-6F4D-9E0A-D27405F89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96" y="4780010"/>
                <a:ext cx="4647052" cy="634638"/>
              </a:xfrm>
              <a:custGeom>
                <a:avLst/>
                <a:gdLst>
                  <a:gd name="T0" fmla="*/ 3339 w 3339"/>
                  <a:gd name="T1" fmla="*/ 456 h 456"/>
                  <a:gd name="T2" fmla="*/ 3075 w 3339"/>
                  <a:gd name="T3" fmla="*/ 0 h 456"/>
                  <a:gd name="T4" fmla="*/ 262 w 3339"/>
                  <a:gd name="T5" fmla="*/ 0 h 456"/>
                  <a:gd name="T6" fmla="*/ 0 w 3339"/>
                  <a:gd name="T7" fmla="*/ 456 h 456"/>
                  <a:gd name="T8" fmla="*/ 3339 w 3339"/>
                  <a:gd name="T9" fmla="*/ 45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9" h="456">
                    <a:moveTo>
                      <a:pt x="3339" y="456"/>
                    </a:moveTo>
                    <a:lnTo>
                      <a:pt x="3075" y="0"/>
                    </a:lnTo>
                    <a:lnTo>
                      <a:pt x="262" y="0"/>
                    </a:lnTo>
                    <a:lnTo>
                      <a:pt x="0" y="456"/>
                    </a:lnTo>
                    <a:lnTo>
                      <a:pt x="3339" y="456"/>
                    </a:lnTo>
                    <a:close/>
                  </a:path>
                </a:pathLst>
              </a:custGeom>
              <a:solidFill>
                <a:srgbClr val="B9D5F8">
                  <a:alpha val="20000"/>
                </a:srgbClr>
              </a:solidFill>
              <a:ln>
                <a:solidFill>
                  <a:schemeClr val="tx1"/>
                </a:solidFill>
                <a:prstDash val="dash"/>
              </a:ln>
            </p:spPr>
            <p:txBody>
              <a:bodyPr vert="horz" wrap="square" lIns="91375" tIns="45687" rIns="91375" bIns="45687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7" dirty="0"/>
              </a:p>
            </p:txBody>
          </p:sp>
          <p:sp>
            <p:nvSpPr>
              <p:cNvPr id="56" name="TextBox 25">
                <a:extLst>
                  <a:ext uri="{FF2B5EF4-FFF2-40B4-BE49-F238E27FC236}">
                    <a16:creationId xmlns:a16="http://schemas.microsoft.com/office/drawing/2014/main" id="{47510875-302D-5941-8AAD-0A29E1B1A0CD}"/>
                  </a:ext>
                </a:extLst>
              </p:cNvPr>
              <p:cNvSpPr txBox="1"/>
              <p:nvPr/>
            </p:nvSpPr>
            <p:spPr>
              <a:xfrm>
                <a:off x="1856089" y="4954485"/>
                <a:ext cx="1683668" cy="296906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r>
                  <a:rPr lang="en-US" sz="1599" b="1" dirty="0">
                    <a:solidFill>
                      <a:schemeClr val="tx1">
                        <a:lumMod val="75000"/>
                      </a:schemeClr>
                    </a:solidFill>
                    <a:latin typeface="Montserrat" pitchFamily="2" charset="77"/>
                    <a:ea typeface="League Spartan" charset="0"/>
                    <a:cs typeface="Poppins" pitchFamily="2" charset="77"/>
                  </a:rPr>
                  <a:t>PARROCCHIALE</a:t>
                </a:r>
              </a:p>
            </p:txBody>
          </p:sp>
          <p:sp>
            <p:nvSpPr>
              <p:cNvPr id="57" name="Rettangolo 56"/>
              <p:cNvSpPr/>
              <p:nvPr/>
            </p:nvSpPr>
            <p:spPr>
              <a:xfrm>
                <a:off x="5374148" y="5017492"/>
                <a:ext cx="4925152" cy="586880"/>
              </a:xfrm>
              <a:prstGeom prst="rect">
                <a:avLst/>
              </a:prstGeom>
            </p:spPr>
            <p:txBody>
              <a:bodyPr vert="horz" wrap="square" lIns="108696" tIns="54348" rIns="108696" bIns="54348" rtlCol="0">
                <a:spAutoFit/>
              </a:bodyPr>
              <a:lstStyle/>
              <a:p>
                <a:pPr marL="325698" lvl="1" indent="-325698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  <a:buFont typeface="Wingdings" panose="05000000000000000000" pitchFamily="2" charset="2"/>
                  <a:buChar char="§"/>
                </a:pPr>
                <a:r>
                  <a:rPr lang="it-IT" altLang="it-IT" sz="1600" b="1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Referenti Parrocchiale </a:t>
                </a:r>
                <a:r>
                  <a:rPr lang="it-IT" altLang="it-IT" sz="1600" dirty="0">
                    <a:latin typeface="Tahoma" panose="020B0604030504040204" pitchFamily="34" charset="0"/>
                    <a:cs typeface="Times New Roman" panose="02020603050405020304" pitchFamily="18" charset="0"/>
                  </a:rPr>
                  <a:t>(nominato dal Parroco)</a:t>
                </a:r>
              </a:p>
              <a:p>
                <a:pPr marL="325698" lvl="1" indent="-325698" algn="just" defTabSz="1239688">
                  <a:lnSpc>
                    <a:spcPct val="120000"/>
                  </a:lnSpc>
                  <a:spcBef>
                    <a:spcPct val="0"/>
                  </a:spcBef>
                  <a:buClr>
                    <a:schemeClr val="tx1"/>
                  </a:buClr>
                  <a:buSzPct val="80000"/>
                  <a:buFont typeface="Wingdings" panose="05000000000000000000" pitchFamily="2" charset="2"/>
                  <a:buChar char="§"/>
                </a:pPr>
                <a:endParaRPr lang="it-IT" altLang="it-IT" sz="1600" dirty="0">
                  <a:latin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9" name="Rettangolo 28"/>
            <p:cNvSpPr/>
            <p:nvPr/>
          </p:nvSpPr>
          <p:spPr>
            <a:xfrm>
              <a:off x="224386" y="4780010"/>
              <a:ext cx="1631703" cy="567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b="1" dirty="0"/>
                <a:t>25.000  PARROCCHIE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397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143CC96-7E4F-564B-D9B9-F277150A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D57B51D-716E-B843-8638-B6AB05867ABA}" type="slidenum">
              <a:rPr lang="en-US" sz="1200">
                <a:gradFill flip="none" rotWithShape="1">
                  <a:gsLst>
                    <a:gs pos="28000">
                      <a:srgbClr val="EDEDED"/>
                    </a:gs>
                    <a:gs pos="0">
                      <a:srgbClr val="9E9E9E"/>
                    </a:gs>
                    <a:gs pos="100000">
                      <a:srgbClr val="FFFFFF"/>
                    </a:gs>
                  </a:gsLst>
                  <a:lin ang="5400000" scaled="1"/>
                  <a:tileRect/>
                </a:gradFill>
                <a:latin typeface="+mn-lt"/>
                <a:ea typeface="+mn-ea"/>
                <a:cs typeface="+mn-cs"/>
              </a:rPr>
              <a:pPr defTabSz="914400">
                <a:spcAft>
                  <a:spcPts val="600"/>
                </a:spcAft>
              </a:pPr>
              <a:t>8</a:t>
            </a:fld>
            <a:endParaRPr lang="en-US" sz="1200">
              <a:gradFill flip="none" rotWithShape="1">
                <a:gsLst>
                  <a:gs pos="28000">
                    <a:srgbClr val="EDEDED"/>
                  </a:gs>
                  <a:gs pos="0">
                    <a:srgbClr val="9E9E9E"/>
                  </a:gs>
                  <a:gs pos="100000">
                    <a:srgbClr val="FFFFFF"/>
                  </a:gs>
                </a:gsLst>
                <a:lin ang="5400000" scaled="1"/>
                <a:tileRect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53A2381-82C0-839B-10AA-417D3BCA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3091" y="7038384"/>
            <a:ext cx="2795020" cy="30375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5" name="Titolo 2">
            <a:extLst>
              <a:ext uri="{FF2B5EF4-FFF2-40B4-BE49-F238E27FC236}">
                <a16:creationId xmlns:a16="http://schemas.microsoft.com/office/drawing/2014/main" id="{2D6B51D7-E322-0CB3-6ACC-81511E3F51E2}"/>
              </a:ext>
            </a:extLst>
          </p:cNvPr>
          <p:cNvSpPr txBox="1">
            <a:spLocks/>
          </p:cNvSpPr>
          <p:nvPr/>
        </p:nvSpPr>
        <p:spPr>
          <a:xfrm>
            <a:off x="1944681" y="302422"/>
            <a:ext cx="10095584" cy="551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736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sz="2900" dirty="0">
                <a:solidFill>
                  <a:srgbClr val="FFFF00"/>
                </a:solidFill>
              </a:rPr>
              <a:t>Promotori </a:t>
            </a:r>
            <a:r>
              <a:rPr lang="it-IT" dirty="0"/>
              <a:t>del Sostegno Economico: </a:t>
            </a:r>
            <a:r>
              <a:rPr lang="it-IT" dirty="0">
                <a:solidFill>
                  <a:srgbClr val="FFFF00"/>
                </a:solidFill>
              </a:rPr>
              <a:t>TUTTI</a:t>
            </a:r>
          </a:p>
        </p:txBody>
      </p:sp>
      <p:sp>
        <p:nvSpPr>
          <p:cNvPr id="10" name="Titolo 9">
            <a:extLst>
              <a:ext uri="{FF2B5EF4-FFF2-40B4-BE49-F238E27FC236}">
                <a16:creationId xmlns:a16="http://schemas.microsoft.com/office/drawing/2014/main" id="{8D877612-A757-627D-F85C-163718A03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9295"/>
            <a:ext cx="12192000" cy="451962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it-IT" dirty="0"/>
              <a:t>Tutti i membri del corpo possono</a:t>
            </a:r>
            <a:br>
              <a:rPr lang="it-IT" dirty="0"/>
            </a:br>
            <a:r>
              <a:rPr lang="it-IT" dirty="0"/>
              <a:t>anzi devono promuovere</a:t>
            </a:r>
            <a:br>
              <a:rPr lang="it-IT" dirty="0"/>
            </a:br>
            <a:r>
              <a:rPr lang="it-IT" dirty="0"/>
              <a:t>il sostegno economico alla Chiesa cattolica</a:t>
            </a: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/>
              <a:t>Perché tutti noi battezzati siamo chiamati </a:t>
            </a:r>
            <a:br>
              <a:rPr lang="it-IT" dirty="0"/>
            </a:br>
            <a:r>
              <a:rPr lang="it-IT" dirty="0"/>
              <a:t>ad edificare incessantemente la Chiesa </a:t>
            </a:r>
            <a:br>
              <a:rPr lang="it-IT" dirty="0"/>
            </a:br>
            <a:r>
              <a:rPr lang="it-IT" dirty="0"/>
              <a:t>- nella comunione di tutti i suoi membri - </a:t>
            </a:r>
            <a:br>
              <a:rPr lang="it-IT" dirty="0"/>
            </a:br>
            <a:r>
              <a:rPr lang="it-IT" dirty="0"/>
              <a:t> anche ATTRAVERSO LA «MESSA IN COMUNE» </a:t>
            </a:r>
            <a:br>
              <a:rPr lang="it-IT" dirty="0"/>
            </a:br>
            <a:r>
              <a:rPr lang="it-IT" dirty="0"/>
              <a:t>DEI BENI MATERIALI</a:t>
            </a:r>
          </a:p>
        </p:txBody>
      </p:sp>
    </p:spTree>
    <p:extLst>
      <p:ext uri="{BB962C8B-B14F-4D97-AF65-F5344CB8AC3E}">
        <p14:creationId xmlns:p14="http://schemas.microsoft.com/office/powerpoint/2010/main" val="3358484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D8CEA51-72C1-CE01-089A-70151AFD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945518C-42F5-F331-975F-02E22947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B51D-716E-B843-8638-B6AB05867ABA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B2D34606-D348-AFC1-8CAC-4F48766EF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331AA7-03BD-9D88-4EB8-14B89BDD15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7"/>
          <a:stretch/>
        </p:blipFill>
        <p:spPr bwMode="auto">
          <a:xfrm>
            <a:off x="0" y="-1"/>
            <a:ext cx="1232561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6696C8A5-6B8B-58E9-8310-4759D4812CC6}"/>
              </a:ext>
            </a:extLst>
          </p:cNvPr>
          <p:cNvSpPr txBox="1">
            <a:spLocks/>
          </p:cNvSpPr>
          <p:nvPr/>
        </p:nvSpPr>
        <p:spPr>
          <a:xfrm>
            <a:off x="1566934" y="-281326"/>
            <a:ext cx="9058131" cy="1862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736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it-IT" sz="4000" dirty="0">
                <a:solidFill>
                  <a:schemeClr val="bg1"/>
                </a:solidFill>
              </a:rPr>
              <a:t>La Rete nel Territorio = </a:t>
            </a:r>
            <a:r>
              <a:rPr lang="it-IT" sz="4400" dirty="0">
                <a:solidFill>
                  <a:srgbClr val="004A82"/>
                </a:solidFill>
              </a:rPr>
              <a:t>Gocce</a:t>
            </a:r>
            <a:br>
              <a:rPr lang="it-IT" sz="4400" dirty="0">
                <a:solidFill>
                  <a:srgbClr val="004A82"/>
                </a:solidFill>
              </a:rPr>
            </a:br>
            <a:r>
              <a:rPr lang="it-IT" sz="3600" i="1" dirty="0">
                <a:solidFill>
                  <a:srgbClr val="004A82"/>
                </a:solidFill>
              </a:rPr>
              <a:t>acqua che genera a vita nuova 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E2E3B5F-D430-1324-8B12-24B554165CCD}"/>
              </a:ext>
            </a:extLst>
          </p:cNvPr>
          <p:cNvSpPr txBox="1"/>
          <p:nvPr/>
        </p:nvSpPr>
        <p:spPr>
          <a:xfrm>
            <a:off x="1001370" y="4823217"/>
            <a:ext cx="1032286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/>
              <a:t>“Quello che noi facciamo è solo una goccia nell’oceano, ma se non lo facessimo l’oceano avrebbe una goccia in meno”</a:t>
            </a:r>
          </a:p>
          <a:p>
            <a:pPr algn="r"/>
            <a:r>
              <a:rPr lang="it-IT" sz="2800" dirty="0"/>
              <a:t>Madre Teresa di Calcutta</a:t>
            </a:r>
          </a:p>
        </p:txBody>
      </p:sp>
    </p:spTree>
    <p:extLst>
      <p:ext uri="{BB962C8B-B14F-4D97-AF65-F5344CB8AC3E}">
        <p14:creationId xmlns:p14="http://schemas.microsoft.com/office/powerpoint/2010/main" val="4170243049"/>
      </p:ext>
    </p:extLst>
  </p:cSld>
  <p:clrMapOvr>
    <a:masterClrMapping/>
  </p:clrMapOvr>
</p:sld>
</file>

<file path=ppt/theme/theme1.xml><?xml version="1.0" encoding="utf-8"?>
<a:theme xmlns:a="http://schemas.openxmlformats.org/drawingml/2006/main" name="Profondità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459551D6AAAC4CA3B17648E12B3309" ma:contentTypeVersion="13" ma:contentTypeDescription="Create a new document." ma:contentTypeScope="" ma:versionID="bbb4234c975722fd4223940401f84f06">
  <xsd:schema xmlns:xsd="http://www.w3.org/2001/XMLSchema" xmlns:xs="http://www.w3.org/2001/XMLSchema" xmlns:p="http://schemas.microsoft.com/office/2006/metadata/properties" xmlns:ns3="af1a2f7b-51d5-4709-a0fe-40b98f972c99" xmlns:ns4="d4e94522-5125-4035-8293-d3d02c5c88aa" targetNamespace="http://schemas.microsoft.com/office/2006/metadata/properties" ma:root="true" ma:fieldsID="6dbc38dd6b74e8e77fc9f0abe8cd875f" ns3:_="" ns4:_="">
    <xsd:import namespace="af1a2f7b-51d5-4709-a0fe-40b98f972c99"/>
    <xsd:import namespace="d4e94522-5125-4035-8293-d3d02c5c88a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1a2f7b-51d5-4709-a0fe-40b98f972c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94522-5125-4035-8293-d3d02c5c8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880CDC-57CE-4D73-B02D-F6E6546351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DF3BCC-AF2D-45E7-97F0-EE62B4BD3301}">
  <ds:schemaRefs>
    <ds:schemaRef ds:uri="http://purl.org/dc/elements/1.1/"/>
    <ds:schemaRef ds:uri="http://www.w3.org/XML/1998/namespace"/>
    <ds:schemaRef ds:uri="d4e94522-5125-4035-8293-d3d02c5c88aa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af1a2f7b-51d5-4709-a0fe-40b98f972c99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8095D7E-DF31-4BC0-B2B7-A34244EC04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1a2f7b-51d5-4709-a0fe-40b98f972c99"/>
    <ds:schemaRef ds:uri="d4e94522-5125-4035-8293-d3d02c5c88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TM04033923[[fn=Profondità]]</Template>
  <TotalTime>13889</TotalTime>
  <Words>1337</Words>
  <Application>Microsoft Office PowerPoint</Application>
  <PresentationFormat>Widescreen</PresentationFormat>
  <Paragraphs>208</Paragraphs>
  <Slides>23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5" baseType="lpstr">
      <vt:lpstr>Arial</vt:lpstr>
      <vt:lpstr>Calibri</vt:lpstr>
      <vt:lpstr>Corbel</vt:lpstr>
      <vt:lpstr>Montserrat</vt:lpstr>
      <vt:lpstr>Open Sans</vt:lpstr>
      <vt:lpstr>Roboto</vt:lpstr>
      <vt:lpstr>Tahoma</vt:lpstr>
      <vt:lpstr>Tenso</vt:lpstr>
      <vt:lpstr>Verdana</vt:lpstr>
      <vt:lpstr>Wingdings</vt:lpstr>
      <vt:lpstr>Wingdings 3</vt:lpstr>
      <vt:lpstr>Profondità</vt:lpstr>
      <vt:lpstr>Presentazione standard di PowerPoint</vt:lpstr>
      <vt:lpstr>Presentazione standard di PowerPoint</vt:lpstr>
      <vt:lpstr>Chi Siamo </vt:lpstr>
      <vt:lpstr>La visione del Profeta Ezechiele: da ossa inaridite ….</vt:lpstr>
      <vt:lpstr>… lo Spirito fa nascere il Corpo che è la Chiesa</vt:lpstr>
      <vt:lpstr>ENTI  e  PERSONE</vt:lpstr>
      <vt:lpstr>La Struttura del Servizio: Enti e Persone con nomina</vt:lpstr>
      <vt:lpstr>Tutti i membri del corpo possono anzi devono promuovere il sostegno economico alla Chiesa cattolica   Perché tutti noi battezzati siamo chiamati  ad edificare incessantemente la Chiesa  - nella comunione di tutti i suoi membri -   anche ATTRAVERSO LA «MESSA IN COMUNE»  DEI BENI MATERIALI</vt:lpstr>
      <vt:lpstr>Presentazione standard di PowerPoint</vt:lpstr>
      <vt:lpstr>…  una “Moltiplicazione” di bene …</vt:lpstr>
      <vt:lpstr>… da dove                                                                                           iniziare …  </vt:lpstr>
      <vt:lpstr>Presentazione standard di PowerPoint</vt:lpstr>
      <vt:lpstr>UNITI</vt:lpstr>
      <vt:lpstr>Presentazione standard di PowerPoint</vt:lpstr>
      <vt:lpstr>Presentazione standard di PowerPoint</vt:lpstr>
      <vt:lpstr>Attori del Sovvenire e Compiti</vt:lpstr>
      <vt:lpstr>Il Team</vt:lpstr>
      <vt:lpstr>Attori del Sovvenire e Compiti</vt:lpstr>
      <vt:lpstr>Attori del Sovvenire e Compiti</vt:lpstr>
      <vt:lpstr>Attori del Sovvenire e Compiti</vt:lpstr>
      <vt:lpstr>Attori del Sovvenire e Compiti</vt:lpstr>
      <vt:lpstr>Attori del Sovvenire e Compiti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Convegno</dc:creator>
  <cp:lastModifiedBy>Massimo Monzio Compagnoni</cp:lastModifiedBy>
  <cp:revision>247</cp:revision>
  <cp:lastPrinted>2023-05-17T13:08:36Z</cp:lastPrinted>
  <dcterms:created xsi:type="dcterms:W3CDTF">2023-01-14T21:53:13Z</dcterms:created>
  <dcterms:modified xsi:type="dcterms:W3CDTF">2023-10-26T08:10:26Z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0x01010099459551D6AAAC4CA3B17648E12B3309</vt:lpwstr>
  </property>
</Properties>
</file>